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96" r:id="rId1"/>
  </p:sldMasterIdLst>
  <p:notesMasterIdLst>
    <p:notesMasterId r:id="rId59"/>
  </p:notesMasterIdLst>
  <p:handoutMasterIdLst>
    <p:handoutMasterId r:id="rId60"/>
  </p:handoutMasterIdLst>
  <p:sldIdLst>
    <p:sldId id="544" r:id="rId2"/>
    <p:sldId id="555" r:id="rId3"/>
    <p:sldId id="548" r:id="rId4"/>
    <p:sldId id="552" r:id="rId5"/>
    <p:sldId id="553" r:id="rId6"/>
    <p:sldId id="550" r:id="rId7"/>
    <p:sldId id="549" r:id="rId8"/>
    <p:sldId id="546" r:id="rId9"/>
    <p:sldId id="500" r:id="rId10"/>
    <p:sldId id="348" r:id="rId11"/>
    <p:sldId id="349" r:id="rId12"/>
    <p:sldId id="350" r:id="rId13"/>
    <p:sldId id="351" r:id="rId14"/>
    <p:sldId id="556" r:id="rId15"/>
    <p:sldId id="557" r:id="rId16"/>
    <p:sldId id="559" r:id="rId17"/>
    <p:sldId id="564" r:id="rId18"/>
    <p:sldId id="561" r:id="rId19"/>
    <p:sldId id="565" r:id="rId20"/>
    <p:sldId id="566" r:id="rId21"/>
    <p:sldId id="567" r:id="rId22"/>
    <p:sldId id="568" r:id="rId23"/>
    <p:sldId id="569" r:id="rId24"/>
    <p:sldId id="571" r:id="rId25"/>
    <p:sldId id="531" r:id="rId26"/>
    <p:sldId id="533" r:id="rId27"/>
    <p:sldId id="534" r:id="rId28"/>
    <p:sldId id="537" r:id="rId29"/>
    <p:sldId id="538" r:id="rId30"/>
    <p:sldId id="539" r:id="rId31"/>
    <p:sldId id="535" r:id="rId32"/>
    <p:sldId id="570" r:id="rId33"/>
    <p:sldId id="572" r:id="rId34"/>
    <p:sldId id="532" r:id="rId35"/>
    <p:sldId id="509" r:id="rId36"/>
    <p:sldId id="573" r:id="rId37"/>
    <p:sldId id="521" r:id="rId38"/>
    <p:sldId id="518" r:id="rId39"/>
    <p:sldId id="510" r:id="rId40"/>
    <p:sldId id="543" r:id="rId41"/>
    <p:sldId id="511" r:id="rId42"/>
    <p:sldId id="513" r:id="rId43"/>
    <p:sldId id="526" r:id="rId44"/>
    <p:sldId id="525" r:id="rId45"/>
    <p:sldId id="530" r:id="rId46"/>
    <p:sldId id="516" r:id="rId47"/>
    <p:sldId id="545" r:id="rId48"/>
    <p:sldId id="288" r:id="rId49"/>
    <p:sldId id="298" r:id="rId50"/>
    <p:sldId id="506" r:id="rId51"/>
    <p:sldId id="523" r:id="rId52"/>
    <p:sldId id="524" r:id="rId53"/>
    <p:sldId id="554" r:id="rId54"/>
    <p:sldId id="499" r:id="rId55"/>
    <p:sldId id="359" r:id="rId56"/>
    <p:sldId id="306" r:id="rId57"/>
    <p:sldId id="542" r:id="rId5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44"/>
            <p14:sldId id="555"/>
            <p14:sldId id="548"/>
            <p14:sldId id="552"/>
            <p14:sldId id="553"/>
            <p14:sldId id="550"/>
            <p14:sldId id="549"/>
            <p14:sldId id="546"/>
            <p14:sldId id="500"/>
            <p14:sldId id="348"/>
            <p14:sldId id="349"/>
            <p14:sldId id="350"/>
            <p14:sldId id="351"/>
            <p14:sldId id="556"/>
            <p14:sldId id="557"/>
            <p14:sldId id="559"/>
            <p14:sldId id="564"/>
            <p14:sldId id="561"/>
            <p14:sldId id="565"/>
            <p14:sldId id="566"/>
            <p14:sldId id="567"/>
            <p14:sldId id="568"/>
            <p14:sldId id="569"/>
            <p14:sldId id="571"/>
            <p14:sldId id="531"/>
            <p14:sldId id="533"/>
            <p14:sldId id="534"/>
            <p14:sldId id="537"/>
            <p14:sldId id="538"/>
            <p14:sldId id="539"/>
            <p14:sldId id="535"/>
            <p14:sldId id="570"/>
            <p14:sldId id="572"/>
            <p14:sldId id="532"/>
            <p14:sldId id="509"/>
            <p14:sldId id="573"/>
            <p14:sldId id="521"/>
            <p14:sldId id="518"/>
            <p14:sldId id="510"/>
            <p14:sldId id="543"/>
            <p14:sldId id="511"/>
            <p14:sldId id="513"/>
            <p14:sldId id="526"/>
            <p14:sldId id="525"/>
            <p14:sldId id="530"/>
            <p14:sldId id="516"/>
            <p14:sldId id="545"/>
            <p14:sldId id="288"/>
            <p14:sldId id="298"/>
            <p14:sldId id="506"/>
            <p14:sldId id="523"/>
            <p14:sldId id="524"/>
            <p14:sldId id="554"/>
            <p14:sldId id="499"/>
            <p14:sldId id="359"/>
            <p14:sldId id="306"/>
            <p14:sldId id="54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ECC00"/>
    <a:srgbClr val="FF0000"/>
    <a:srgbClr val="800080"/>
    <a:srgbClr val="FFF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3" autoAdjust="0"/>
    <p:restoredTop sz="87199" autoAdjust="0"/>
  </p:normalViewPr>
  <p:slideViewPr>
    <p:cSldViewPr>
      <p:cViewPr varScale="1">
        <p:scale>
          <a:sx n="140" d="100"/>
          <a:sy n="140" d="100"/>
        </p:scale>
        <p:origin x="744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0" d="100"/>
        <a:sy n="13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11</a:t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  <a:p>
            <a:pPr marL="228600" indent="-228600">
              <a:buAutoNum type="arabicParenR"/>
            </a:pPr>
            <a:endParaRPr lang="en-GB" baseline="0" dirty="0"/>
          </a:p>
          <a:p>
            <a:pPr marL="0" indent="0">
              <a:buNone/>
            </a:pPr>
            <a:r>
              <a:rPr lang="en-GB" baseline="0" dirty="0"/>
              <a:t>SHOW THIS (cut &amp; paste code)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12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13</a:t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Generic: what would convince you that it works? would 1 value be sufficient? where do we find the values? </a:t>
            </a:r>
          </a:p>
          <a:p>
            <a:r>
              <a:rPr lang="en-CH" dirty="0"/>
              <a:t>	compute by hand, look it up, fixed points  -- the important is that the source is independent</a:t>
            </a:r>
          </a:p>
          <a:p>
            <a:r>
              <a:rPr lang="en-CH" dirty="0"/>
              <a:t>	would writing the function, running it, then using the output as a test value be meaningful? only to avoid regressions</a:t>
            </a:r>
          </a:p>
          <a:p>
            <a:r>
              <a:rPr lang="en-CH" dirty="0"/>
              <a:t>Corner cases: x = 0, x= 1</a:t>
            </a:r>
          </a:p>
          <a:p>
            <a:r>
              <a:rPr lang="en-CH" dirty="0"/>
              <a:t>Error cases (r&lt;=0, r&gt;=4, x&lt;0, x&gt;1)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94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Remember to import pytest!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775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26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057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28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835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35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344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154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073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53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460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f you want it to make a random seed for the whole module instead fo for every test, use “scope=‘module’”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35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Python2 environment: 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-v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test_node_covariance.py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pitchFamily="80" charset="-128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386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2535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Python2 environment: 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-v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test_node_covariance.py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pitchFamily="80" charset="-128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937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609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3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2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70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14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59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7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saw how to test, but what is a good test? and what should we test?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06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33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5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26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19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0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341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46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85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85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10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est.org/en/7.1.x/example/markers.html#registering-markers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9B30C8B-B7EA-E43D-12A0-28FE49F4C559}"/>
              </a:ext>
            </a:extLst>
          </p:cNvPr>
          <p:cNvSpPr txBox="1">
            <a:spLocks/>
          </p:cNvSpPr>
          <p:nvPr/>
        </p:nvSpPr>
        <p:spPr>
          <a:xfrm>
            <a:off x="263352" y="260648"/>
            <a:ext cx="10081120" cy="170236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0" b="1" dirty="0"/>
              <a:t>Testing scientific code</a:t>
            </a:r>
            <a:br>
              <a:rPr lang="en-US" sz="5400" dirty="0"/>
            </a:br>
            <a:r>
              <a:rPr lang="en-US" sz="4800" dirty="0"/>
              <a:t>Because you’re worth it</a:t>
            </a:r>
            <a:endParaRPr lang="en-GB" sz="4000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B3065C6-8368-ADA9-51D1-56948C3C7FCC}"/>
              </a:ext>
            </a:extLst>
          </p:cNvPr>
          <p:cNvSpPr txBox="1">
            <a:spLocks/>
          </p:cNvSpPr>
          <p:nvPr/>
        </p:nvSpPr>
        <p:spPr>
          <a:xfrm>
            <a:off x="263352" y="6014637"/>
            <a:ext cx="5921896" cy="54828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/>
              <a:t>Lisa </a:t>
            </a:r>
            <a:r>
              <a:rPr lang="en-GB" sz="3200" dirty="0" err="1"/>
              <a:t>Schwetlick</a:t>
            </a:r>
            <a:r>
              <a:rPr lang="en-GB" sz="3200" dirty="0"/>
              <a:t> and </a:t>
            </a:r>
            <a:r>
              <a:rPr lang="en-GB" sz="3200"/>
              <a:t>Pietro Berkes</a:t>
            </a:r>
            <a:endParaRPr lang="en-GB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Typically,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60ED96-FCDE-40D4-DD96-4939244CE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with simple, general case</a:t>
            </a:r>
          </a:p>
          <a:p>
            <a:pPr lvl="1"/>
            <a:r>
              <a:rPr lang="en-US" dirty="0"/>
              <a:t>Take a realistic scenario for your code, try to reduce it to the simplest example</a:t>
            </a:r>
            <a:br>
              <a:rPr lang="en-US" dirty="0"/>
            </a:br>
            <a:endParaRPr lang="en-US" dirty="0"/>
          </a:p>
          <a:p>
            <a:r>
              <a:rPr lang="en-US" dirty="0"/>
              <a:t>Example: Tests for ‘lower’ method of strings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ACF074-A0CD-BB3A-45FC-7D220B28A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359696" y="3285674"/>
            <a:ext cx="57606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F007F"/>
                </a:solidFill>
                <a:latin typeface="Courier New"/>
                <a:cs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test_lower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():</a:t>
            </a:r>
            <a:b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urier New"/>
                <a:cs typeface="Courier New"/>
              </a:rPr>
              <a:t># Given</a:t>
            </a:r>
            <a:br>
              <a:rPr lang="en-US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    string = </a:t>
            </a:r>
            <a:r>
              <a:rPr lang="en-US" dirty="0">
                <a:solidFill>
                  <a:srgbClr val="8B2252"/>
                </a:solidFill>
                <a:latin typeface="Courier New"/>
                <a:cs typeface="Courier New"/>
              </a:rPr>
              <a:t>'</a:t>
            </a:r>
            <a:r>
              <a:rPr lang="en-US" dirty="0" err="1">
                <a:solidFill>
                  <a:srgbClr val="8B2252"/>
                </a:solidFill>
                <a:latin typeface="Courier New"/>
                <a:cs typeface="Courier New"/>
              </a:rPr>
              <a:t>HeLlO</a:t>
            </a:r>
            <a:r>
              <a:rPr lang="en-US" dirty="0">
                <a:solidFill>
                  <a:srgbClr val="8B2252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8B2252"/>
                </a:solidFill>
                <a:latin typeface="Courier New"/>
                <a:cs typeface="Courier New"/>
              </a:rPr>
              <a:t>wOrld</a:t>
            </a:r>
            <a:r>
              <a:rPr lang="en-US" dirty="0">
                <a:solidFill>
                  <a:srgbClr val="8B2252"/>
                </a:solidFill>
                <a:latin typeface="Courier New"/>
                <a:cs typeface="Courier New"/>
              </a:rPr>
              <a:t>'</a:t>
            </a:r>
            <a:b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    expected = </a:t>
            </a:r>
            <a:r>
              <a:rPr lang="en-US" dirty="0">
                <a:solidFill>
                  <a:srgbClr val="8B2252"/>
                </a:solidFill>
                <a:latin typeface="Courier New"/>
                <a:cs typeface="Courier New"/>
              </a:rPr>
              <a:t>'hello world'</a:t>
            </a:r>
            <a:b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</a:br>
            <a:b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urier New"/>
                <a:cs typeface="Courier New"/>
              </a:rPr>
              <a:t># When</a:t>
            </a:r>
            <a:br>
              <a:rPr lang="en-US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    output =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string.lower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  <a:b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</a:br>
            <a:b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urier New"/>
                <a:cs typeface="Courier New"/>
              </a:rPr>
              <a:t># Then</a:t>
            </a:r>
            <a:br>
              <a:rPr lang="en-US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dirty="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output == expected</a:t>
            </a:r>
            <a:b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</a:b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68760"/>
            <a:ext cx="10515600" cy="5224115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respond to corner case with special behavior, or raise meaningful exception?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02D98E-09CB-3DCA-1A19-BAA74EF23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570040" y="2623585"/>
            <a:ext cx="504056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7F007F"/>
                </a:solidFill>
                <a:latin typeface="Courier New"/>
                <a:cs typeface="Courier New"/>
              </a:rPr>
              <a:t>def</a:t>
            </a: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urier New"/>
                <a:cs typeface="Courier New"/>
              </a:rPr>
              <a:t>test_lower_empty_string</a:t>
            </a: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():</a:t>
            </a:r>
            <a:b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sz="1600" dirty="0">
                <a:solidFill>
                  <a:srgbClr val="B22222"/>
                </a:solidFill>
                <a:latin typeface="Courier New"/>
                <a:cs typeface="Courier New"/>
              </a:rPr>
              <a:t># Given</a:t>
            </a:r>
            <a:br>
              <a:rPr lang="en-US" sz="1600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    string = </a:t>
            </a:r>
            <a:r>
              <a:rPr lang="en-US" sz="1600" dirty="0">
                <a:solidFill>
                  <a:srgbClr val="8B2252"/>
                </a:solidFill>
                <a:latin typeface="Courier New"/>
                <a:cs typeface="Courier New"/>
              </a:rPr>
              <a:t>''</a:t>
            </a:r>
            <a:b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    expected = </a:t>
            </a:r>
            <a:r>
              <a:rPr lang="en-US" sz="1600" dirty="0">
                <a:solidFill>
                  <a:srgbClr val="8B2252"/>
                </a:solidFill>
                <a:latin typeface="Courier New"/>
                <a:cs typeface="Courier New"/>
              </a:rPr>
              <a:t>''</a:t>
            </a:r>
            <a:b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b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sz="1600" dirty="0">
                <a:solidFill>
                  <a:srgbClr val="B22222"/>
                </a:solidFill>
                <a:latin typeface="Courier New"/>
                <a:cs typeface="Courier New"/>
              </a:rPr>
              <a:t># When</a:t>
            </a:r>
            <a:br>
              <a:rPr lang="en-US" sz="1600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    output = </a:t>
            </a:r>
            <a:r>
              <a:rPr lang="en-US" sz="1600" dirty="0" err="1">
                <a:solidFill>
                  <a:srgbClr val="000000"/>
                </a:solidFill>
                <a:latin typeface="Courier New"/>
                <a:cs typeface="Courier New"/>
              </a:rPr>
              <a:t>string.lower</a:t>
            </a: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  <a:b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b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sz="1600" dirty="0">
                <a:solidFill>
                  <a:srgbClr val="B22222"/>
                </a:solidFill>
                <a:latin typeface="Courier New"/>
                <a:cs typeface="Courier New"/>
              </a:rPr>
              <a:t># Then</a:t>
            </a:r>
            <a:br>
              <a:rPr lang="en-US" sz="1600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sz="1600" dirty="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 output == expected</a:t>
            </a:r>
            <a:b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endParaRPr lang="en-US" sz="16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838200" y="5245534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urier New"/>
                <a:cs typeface="Courier New"/>
              </a:rPr>
              <a:t>string = 'hi'</a:t>
            </a:r>
          </a:p>
          <a:p>
            <a:pPr lvl="1"/>
            <a:r>
              <a:rPr lang="en-US" sz="1900" dirty="0"/>
              <a:t>symbols:                    </a:t>
            </a:r>
            <a:r>
              <a:rPr lang="en-US" sz="1900" dirty="0">
                <a:latin typeface="Courier New"/>
                <a:cs typeface="Courier New"/>
              </a:rPr>
              <a:t>string = '123 (!'</a:t>
            </a:r>
          </a:p>
          <a:p>
            <a:pPr lvl="1"/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Common testing pattern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68760"/>
            <a:ext cx="10515600" cy="4908203"/>
          </a:xfrm>
        </p:spPr>
        <p:txBody>
          <a:bodyPr>
            <a:normAutofit/>
          </a:bodyPr>
          <a:lstStyle/>
          <a:p>
            <a:r>
              <a:rPr lang="en-US" dirty="0"/>
              <a:t>Often these cases are collected in a single test:</a:t>
            </a:r>
            <a:endParaRPr lang="en-US" sz="21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D0D331-E35D-BCDB-57EC-7A583846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076960" y="1829058"/>
            <a:ext cx="9289032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dirty="0">
                <a:solidFill>
                  <a:srgbClr val="7F007F"/>
                </a:solidFill>
                <a:latin typeface="Courier New"/>
                <a:cs typeface="Courier New"/>
              </a:rPr>
              <a:t>def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pl-PL" sz="1600" dirty="0" err="1">
                <a:solidFill>
                  <a:srgbClr val="0000FF"/>
                </a:solidFill>
                <a:latin typeface="Courier New"/>
                <a:cs typeface="Courier New"/>
              </a:rPr>
              <a:t>test_lower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():</a:t>
            </a:r>
            <a:b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urier New"/>
                <a:cs typeface="Courier New"/>
              </a:rPr>
              <a:t>Given</a:t>
            </a:r>
            <a:b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urier New"/>
                <a:cs typeface="Courier New"/>
              </a:rPr>
              <a:t>Each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 test </a:t>
            </a:r>
            <a:r>
              <a:rPr lang="pl-PL" sz="1600" dirty="0" err="1">
                <a:solidFill>
                  <a:srgbClr val="B22222"/>
                </a:solidFill>
                <a:latin typeface="Courier New"/>
                <a:cs typeface="Courier New"/>
              </a:rPr>
              <a:t>case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 </a:t>
            </a:r>
            <a:r>
              <a:rPr lang="pl-PL" sz="1600" dirty="0" err="1">
                <a:solidFill>
                  <a:srgbClr val="B22222"/>
                </a:solidFill>
                <a:latin typeface="Courier New"/>
                <a:cs typeface="Courier New"/>
              </a:rPr>
              <a:t>is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 a </a:t>
            </a:r>
            <a:r>
              <a:rPr lang="pl-PL" sz="1600" dirty="0" err="1">
                <a:solidFill>
                  <a:srgbClr val="B22222"/>
                </a:solidFill>
                <a:latin typeface="Courier New"/>
                <a:cs typeface="Courier New"/>
              </a:rPr>
              <a:t>tuple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 of (</a:t>
            </a:r>
            <a:r>
              <a:rPr lang="pl-PL" sz="1600" dirty="0" err="1">
                <a:solidFill>
                  <a:srgbClr val="B22222"/>
                </a:solidFill>
                <a:latin typeface="Courier New"/>
                <a:cs typeface="Courier New"/>
              </a:rPr>
              <a:t>input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, </a:t>
            </a:r>
            <a:r>
              <a:rPr lang="pl-PL" sz="1600" dirty="0" err="1">
                <a:solidFill>
                  <a:srgbClr val="B22222"/>
                </a:solidFill>
                <a:latin typeface="Courier New"/>
                <a:cs typeface="Courier New"/>
              </a:rPr>
              <a:t>expected_result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)</a:t>
            </a:r>
            <a:b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l-PL" sz="1600" dirty="0" err="1">
                <a:solidFill>
                  <a:srgbClr val="000000"/>
                </a:solidFill>
                <a:latin typeface="Courier New"/>
                <a:cs typeface="Courier New"/>
              </a:rPr>
              <a:t>test_cases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 = [(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</a:t>
            </a:r>
            <a:r>
              <a:rPr lang="pl-PL" sz="1600" dirty="0" err="1">
                <a:solidFill>
                  <a:srgbClr val="8B2252"/>
                </a:solidFill>
                <a:latin typeface="Courier New"/>
                <a:cs typeface="Courier New"/>
              </a:rPr>
              <a:t>HeLlO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 </a:t>
            </a:r>
            <a:r>
              <a:rPr lang="pl-PL" sz="1600" dirty="0" err="1">
                <a:solidFill>
                  <a:srgbClr val="8B2252"/>
                </a:solidFill>
                <a:latin typeface="Courier New"/>
                <a:cs typeface="Courier New"/>
              </a:rPr>
              <a:t>wOrld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'hello </a:t>
            </a:r>
            <a:r>
              <a:rPr lang="pl-PL" sz="1600" dirty="0" err="1">
                <a:solidFill>
                  <a:srgbClr val="8B2252"/>
                </a:solidFill>
                <a:latin typeface="Courier New"/>
                <a:cs typeface="Courier New"/>
              </a:rPr>
              <a:t>world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'hi'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'hi'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'123 ([?'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'123 ([?'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''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urier New"/>
                <a:cs typeface="Courier New"/>
              </a:rPr>
              <a:t>''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)]</a:t>
            </a:r>
            <a:b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b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l-PL" sz="1600" dirty="0">
                <a:solidFill>
                  <a:srgbClr val="7F007F"/>
                </a:solidFill>
                <a:latin typeface="Courier New"/>
                <a:cs typeface="Courier New"/>
              </a:rPr>
              <a:t>for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 string, </a:t>
            </a:r>
            <a:r>
              <a:rPr lang="pl-PL" sz="1600" dirty="0" err="1">
                <a:solidFill>
                  <a:srgbClr val="000000"/>
                </a:solidFill>
                <a:latin typeface="Courier New"/>
                <a:cs typeface="Courier New"/>
              </a:rPr>
              <a:t>expected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pl-PL" sz="1600" dirty="0">
                <a:solidFill>
                  <a:srgbClr val="7F007F"/>
                </a:solidFill>
                <a:latin typeface="Courier New"/>
                <a:cs typeface="Courier New"/>
              </a:rPr>
              <a:t>in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pl-PL" sz="1600" dirty="0" err="1">
                <a:solidFill>
                  <a:srgbClr val="000000"/>
                </a:solidFill>
                <a:latin typeface="Courier New"/>
                <a:cs typeface="Courier New"/>
              </a:rPr>
              <a:t>test_cases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:</a:t>
            </a:r>
            <a:b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    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urier New"/>
                <a:cs typeface="Courier New"/>
              </a:rPr>
              <a:t>When</a:t>
            </a:r>
            <a:b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    </a:t>
            </a:r>
            <a:r>
              <a:rPr lang="pl-PL" sz="1600" dirty="0" err="1">
                <a:solidFill>
                  <a:srgbClr val="000000"/>
                </a:solidFill>
                <a:latin typeface="Courier New"/>
                <a:cs typeface="Courier New"/>
              </a:rPr>
              <a:t>output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 = </a:t>
            </a:r>
            <a:r>
              <a:rPr lang="pl-PL" sz="1600" dirty="0" err="1">
                <a:solidFill>
                  <a:srgbClr val="000000"/>
                </a:solidFill>
                <a:latin typeface="Courier New"/>
                <a:cs typeface="Courier New"/>
              </a:rPr>
              <a:t>string.lower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  <a:b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    </a:t>
            </a:r>
            <a: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  <a:t># Then</a:t>
            </a:r>
            <a:br>
              <a:rPr lang="pl-PL" sz="1600" dirty="0">
                <a:solidFill>
                  <a:srgbClr val="B22222"/>
                </a:solidFill>
                <a:latin typeface="Courier New"/>
                <a:cs typeface="Courier New"/>
              </a:rPr>
            </a:b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        </a:t>
            </a:r>
            <a:r>
              <a:rPr lang="pl-PL" sz="1600" dirty="0" err="1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pl-PL" sz="1600" dirty="0" err="1">
                <a:solidFill>
                  <a:srgbClr val="000000"/>
                </a:solidFill>
                <a:latin typeface="Courier New"/>
                <a:cs typeface="Courier New"/>
              </a:rPr>
              <a:t>output</a:t>
            </a:r>
            <a: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  <a:t> == </a:t>
            </a:r>
            <a:r>
              <a:rPr lang="pl-PL" sz="1600" dirty="0" err="1">
                <a:solidFill>
                  <a:srgbClr val="000000"/>
                </a:solidFill>
                <a:latin typeface="Courier New"/>
                <a:cs typeface="Courier New"/>
              </a:rPr>
              <a:t>expected</a:t>
            </a:r>
            <a:br>
              <a:rPr lang="pl-PL" sz="1600" dirty="0">
                <a:solidFill>
                  <a:srgbClr val="000000"/>
                </a:solidFill>
                <a:latin typeface="Courier New"/>
                <a:cs typeface="Courier New"/>
              </a:rPr>
            </a:br>
            <a:endParaRPr lang="pl-PL" sz="16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endParaRPr lang="en-US" sz="1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Look at the logistic function</a:t>
            </a:r>
          </a:p>
          <a:p>
            <a:r>
              <a:rPr lang="en-CH" dirty="0"/>
              <a:t>or, in Python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What should we test?</a:t>
            </a:r>
          </a:p>
          <a:p>
            <a:pPr lvl="1"/>
            <a:r>
              <a:rPr lang="en-CH" dirty="0"/>
              <a:t>Generic</a:t>
            </a:r>
          </a:p>
          <a:p>
            <a:pPr lvl="1"/>
            <a:r>
              <a:rPr lang="en-CH" dirty="0"/>
              <a:t>Corner cases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5E584B1-58C5-E623-7C5F-0103E21E286C}"/>
                  </a:ext>
                </a:extLst>
              </p:cNvPr>
              <p:cNvSpPr txBox="1"/>
              <p:nvPr/>
            </p:nvSpPr>
            <p:spPr>
              <a:xfrm>
                <a:off x="5519936" y="1382674"/>
                <a:ext cx="4641031" cy="7109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z="3600" smtClean="0"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de-DE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36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3600" i="1" smtClean="0">
                          <a:solidFill>
                            <a:srgbClr val="0ECC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36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(1−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5E584B1-58C5-E623-7C5F-0103E21E2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9936" y="1382674"/>
                <a:ext cx="4641031" cy="710964"/>
              </a:xfrm>
              <a:prstGeom prst="rect">
                <a:avLst/>
              </a:prstGeom>
              <a:blipFill>
                <a:blip r:embed="rId3"/>
                <a:stretch>
                  <a:fillRect l="-1362" b="-12281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089581F4-A085-BBD5-ABF9-F41140A8BE75}"/>
              </a:ext>
            </a:extLst>
          </p:cNvPr>
          <p:cNvSpPr txBox="1"/>
          <p:nvPr/>
        </p:nvSpPr>
        <p:spPr>
          <a:xfrm>
            <a:off x="1631504" y="2568371"/>
            <a:ext cx="935880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(x, r):</a:t>
            </a: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""" Compute the logistic map for a given value of x and r. """</a:t>
            </a:r>
            <a:endParaRPr lang="en-US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r * x * (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 x)</a:t>
            </a:r>
          </a:p>
          <a:p>
            <a:br>
              <a:rPr lang="en-US" sz="1800" dirty="0">
                <a:solidFill>
                  <a:srgbClr val="BCBEC4"/>
                </a:solidFill>
                <a:effectLst/>
                <a:latin typeface="JetBrains Mono"/>
              </a:rPr>
            </a:br>
            <a:endParaRPr lang="en-US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1188288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H" dirty="0"/>
              <a:t>In the testing_project repository, create a new file logistic.py and implement the logistic function,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(x, r)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</a:br>
            <a:endParaRPr lang="en-CH" dirty="0"/>
          </a:p>
          <a:p>
            <a:r>
              <a:rPr lang="en-CH" dirty="0"/>
              <a:t>Write one test for generic cases using a foor-loop pattern </a:t>
            </a:r>
            <a:br>
              <a:rPr lang="en-CH" dirty="0"/>
            </a:br>
            <a:r>
              <a:rPr lang="en-CH" dirty="0"/>
              <a:t>(in what file?):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x=0.1, r=2.2 =&gt; f(x, r)=0.198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x=0.2, r=3.4 =&gt; f(x, r)=0.544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x=0.5, r=2 =&gt; f(x, r)=0.5</a:t>
            </a:r>
            <a:endParaRPr lang="en-GB" dirty="0"/>
          </a:p>
          <a:p>
            <a:pPr lvl="1"/>
            <a:endParaRPr lang="en-CH" dirty="0"/>
          </a:p>
          <a:p>
            <a:r>
              <a:rPr lang="en-CH" dirty="0"/>
              <a:t>Write one test for specific cases using a foor-loop pattern: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x=0, r=1.1 =&gt; f(x, r)=0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x=1, r=3.7 =&gt; f(x, r)=0</a:t>
            </a:r>
          </a:p>
          <a:p>
            <a:pPr lvl="1"/>
            <a:endParaRPr lang="en-CH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94FDF2-9EFC-3617-F27E-D96625A4F58F}"/>
              </a:ext>
            </a:extLst>
          </p:cNvPr>
          <p:cNvSpPr txBox="1"/>
          <p:nvPr/>
        </p:nvSpPr>
        <p:spPr>
          <a:xfrm>
            <a:off x="8732463" y="3369208"/>
            <a:ext cx="2394414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idea: give the second test, let them do the first</a:t>
            </a:r>
          </a:p>
        </p:txBody>
      </p:sp>
    </p:spTree>
    <p:extLst>
      <p:ext uri="{BB962C8B-B14F-4D97-AF65-F5344CB8AC3E}">
        <p14:creationId xmlns:p14="http://schemas.microsoft.com/office/powerpoint/2010/main" val="2702790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F5FE-64F9-7515-3D6B-EBC064AC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The for-loop pattern can be improved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5202A-2D6A-E117-3B1C-B907E43CC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10802416" cy="4692179"/>
          </a:xfrm>
        </p:spPr>
        <p:txBody>
          <a:bodyPr/>
          <a:lstStyle/>
          <a:p>
            <a:r>
              <a:rPr lang="en-CH" dirty="0"/>
              <a:t>It is repetitive to write the for-loop pattern</a:t>
            </a:r>
          </a:p>
          <a:p>
            <a:r>
              <a:rPr lang="en-CH" dirty="0"/>
              <a:t>If one of the cases break, it can be complicated to figure out which one</a:t>
            </a:r>
          </a:p>
          <a:p>
            <a:endParaRPr lang="en-CH" dirty="0"/>
          </a:p>
          <a:p>
            <a:r>
              <a:rPr lang="en-CH" dirty="0"/>
              <a:t>pytest has many helpers for simplifying common testing cases!</a:t>
            </a:r>
          </a:p>
          <a:p>
            <a:r>
              <a:rPr lang="en-CH" dirty="0"/>
              <a:t>One of them is the </a:t>
            </a:r>
            <a:r>
              <a:rPr lang="en-CH" sz="2400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decorator, that simplifies running the same test with multiple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423B6-B56C-1900-F1A5-56D1EB71A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4690F-4E68-F97D-6EBE-30FC5A1FC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47188-3B13-06EB-9F82-871B4BFE7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37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sz="4000" dirty="0"/>
              <a:t>Simple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3BC2E-FBCF-9F57-C77B-6FBF5880DAA5}"/>
              </a:ext>
            </a:extLst>
          </p:cNvPr>
          <p:cNvSpPr txBox="1"/>
          <p:nvPr/>
        </p:nvSpPr>
        <p:spPr>
          <a:xfrm>
            <a:off x="4007768" y="2276872"/>
            <a:ext cx="417646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test_for_loop_simple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cases = [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cases: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 &gt;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endParaRPr lang="en-US" sz="2000" dirty="0">
              <a:solidFill>
                <a:srgbClr val="080808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362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Simple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93A7B59-26C6-8C38-31F3-3B009E499158}"/>
              </a:ext>
            </a:extLst>
          </p:cNvPr>
          <p:cNvGrpSpPr/>
          <p:nvPr/>
        </p:nvGrpSpPr>
        <p:grpSpPr>
          <a:xfrm>
            <a:off x="2088486" y="1461736"/>
            <a:ext cx="8015028" cy="2407123"/>
            <a:chOff x="1446094" y="1628799"/>
            <a:chExt cx="8015028" cy="240712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761D3C2-DB03-9E54-E028-33A0201FC56D}"/>
                </a:ext>
              </a:extLst>
            </p:cNvPr>
            <p:cNvSpPr txBox="1"/>
            <p:nvPr/>
          </p:nvSpPr>
          <p:spPr>
            <a:xfrm>
              <a:off x="1446094" y="2665858"/>
              <a:ext cx="8015028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9E880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@pytest.mark.parametrize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dirty="0">
                  <a:solidFill>
                    <a:srgbClr val="067D17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'a'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[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])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>
                  <a:solidFill>
                    <a:srgbClr val="00627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test_parametrize_simple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(a):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assert 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 &gt;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CF27CDAF-679E-E135-6A71-B40F854313E6}"/>
                </a:ext>
              </a:extLst>
            </p:cNvPr>
            <p:cNvCxnSpPr>
              <a:cxnSpLocks/>
            </p:cNvCxnSpPr>
            <p:nvPr/>
          </p:nvCxnSpPr>
          <p:spPr>
            <a:xfrm>
              <a:off x="4625516" y="2363885"/>
              <a:ext cx="246348" cy="3195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077640E-7040-62CE-B277-1AE30619A30A}"/>
                </a:ext>
              </a:extLst>
            </p:cNvPr>
            <p:cNvSpPr txBox="1"/>
            <p:nvPr/>
          </p:nvSpPr>
          <p:spPr>
            <a:xfrm>
              <a:off x="2537284" y="1628800"/>
              <a:ext cx="2088232" cy="64633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Name of the variable that varies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291E4FA-51C1-7C7F-4EA8-6C9954DD3F8C}"/>
                </a:ext>
              </a:extLst>
            </p:cNvPr>
            <p:cNvSpPr txBox="1"/>
            <p:nvPr/>
          </p:nvSpPr>
          <p:spPr>
            <a:xfrm>
              <a:off x="5417604" y="1628799"/>
              <a:ext cx="2088232" cy="64633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List of values for the variables 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82568498-58E3-2FC5-07CB-B4472D61E5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7864" y="2321816"/>
              <a:ext cx="76873" cy="2973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FC3533D4-CD8C-94FC-CA14-A816A501E3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53608" y="3191501"/>
              <a:ext cx="1147484" cy="2374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143AA68-4511-712D-264A-722F67CB0763}"/>
                </a:ext>
              </a:extLst>
            </p:cNvPr>
            <p:cNvSpPr txBox="1"/>
            <p:nvPr/>
          </p:nvSpPr>
          <p:spPr>
            <a:xfrm>
              <a:off x="6601092" y="3112592"/>
              <a:ext cx="2202353" cy="9233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The test must take an argument </a:t>
              </a:r>
              <a:r>
                <a:rPr lang="en-US" dirty="0"/>
                <a:t>with </a:t>
              </a:r>
              <a:r>
                <a:rPr lang="en-CH" dirty="0"/>
                <a:t>the same name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0826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Simple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1F77C59-221A-654C-CC98-6C155A4A333E}"/>
              </a:ext>
            </a:extLst>
          </p:cNvPr>
          <p:cNvGrpSpPr/>
          <p:nvPr/>
        </p:nvGrpSpPr>
        <p:grpSpPr>
          <a:xfrm>
            <a:off x="2088486" y="1461736"/>
            <a:ext cx="8015028" cy="2407123"/>
            <a:chOff x="1446094" y="1628799"/>
            <a:chExt cx="8015028" cy="240712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B82E506-A5E0-59CB-3649-19071CBB58B5}"/>
                </a:ext>
              </a:extLst>
            </p:cNvPr>
            <p:cNvSpPr txBox="1"/>
            <p:nvPr/>
          </p:nvSpPr>
          <p:spPr>
            <a:xfrm>
              <a:off x="1446094" y="2665858"/>
              <a:ext cx="8015028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9E880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@pytest.mark.parametrize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dirty="0">
                  <a:solidFill>
                    <a:srgbClr val="067D17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'a'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[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])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>
                  <a:solidFill>
                    <a:srgbClr val="00627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test_parametrize_simple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(a):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assert 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 &gt;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5D739A1-3EE3-98D5-EB71-C9B0113EA853}"/>
                </a:ext>
              </a:extLst>
            </p:cNvPr>
            <p:cNvCxnSpPr>
              <a:cxnSpLocks/>
            </p:cNvCxnSpPr>
            <p:nvPr/>
          </p:nvCxnSpPr>
          <p:spPr>
            <a:xfrm>
              <a:off x="4625516" y="2363885"/>
              <a:ext cx="246348" cy="3195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BE7448E-924B-25D5-F1A9-59F0A8D09B54}"/>
                </a:ext>
              </a:extLst>
            </p:cNvPr>
            <p:cNvSpPr txBox="1"/>
            <p:nvPr/>
          </p:nvSpPr>
          <p:spPr>
            <a:xfrm>
              <a:off x="2537284" y="1628800"/>
              <a:ext cx="2088232" cy="64633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Name of the variable that varies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156F57-E1C4-D8A5-DCDF-605AF497AC27}"/>
                </a:ext>
              </a:extLst>
            </p:cNvPr>
            <p:cNvSpPr txBox="1"/>
            <p:nvPr/>
          </p:nvSpPr>
          <p:spPr>
            <a:xfrm>
              <a:off x="5417604" y="1628799"/>
              <a:ext cx="2088232" cy="64633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List of values for the variables 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7720504-C58C-C2B1-23A5-85529E10E2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7864" y="2321816"/>
              <a:ext cx="76873" cy="2973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DAD8B00-AA66-799E-37F5-2BC4CF42C72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53608" y="3191501"/>
              <a:ext cx="1147484" cy="2374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65AC81B-7620-F8C6-AF9D-35B30B2A3F12}"/>
                </a:ext>
              </a:extLst>
            </p:cNvPr>
            <p:cNvSpPr txBox="1"/>
            <p:nvPr/>
          </p:nvSpPr>
          <p:spPr>
            <a:xfrm>
              <a:off x="6601092" y="3112592"/>
              <a:ext cx="2202353" cy="9233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The test must take an argument </a:t>
              </a:r>
              <a:r>
                <a:rPr lang="en-US" dirty="0"/>
                <a:t>with </a:t>
              </a:r>
              <a:r>
                <a:rPr lang="en-CH" dirty="0"/>
                <a:t>the same name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3AA7F531-1E60-26D4-D8B8-80BB48A50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63" y="4268852"/>
            <a:ext cx="8051471" cy="1752436"/>
          </a:xfrm>
          <a:prstGeom prst="rect">
            <a:avLst/>
          </a:prstGeom>
        </p:spPr>
      </p:pic>
      <p:sp>
        <p:nvSpPr>
          <p:cNvPr id="42" name="Right Brace 41">
            <a:extLst>
              <a:ext uri="{FF2B5EF4-FFF2-40B4-BE49-F238E27FC236}">
                <a16:creationId xmlns:a16="http://schemas.microsoft.com/office/drawing/2014/main" id="{3E3DBCEC-FBBC-4CDC-AEC1-938C8BAE2F92}"/>
              </a:ext>
            </a:extLst>
          </p:cNvPr>
          <p:cNvSpPr/>
          <p:nvPr/>
        </p:nvSpPr>
        <p:spPr>
          <a:xfrm>
            <a:off x="9037134" y="5192821"/>
            <a:ext cx="144016" cy="60833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C458D-303D-2CC4-EAA9-F70C964BAF86}"/>
              </a:ext>
            </a:extLst>
          </p:cNvPr>
          <p:cNvSpPr txBox="1"/>
          <p:nvPr/>
        </p:nvSpPr>
        <p:spPr>
          <a:xfrm>
            <a:off x="9336360" y="5035323"/>
            <a:ext cx="2487724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pytest automatically creates one separate test for each test case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458152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19536" y="1628801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Introduction to testing project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F958C-382D-80EE-A4BA-C608A1680553}"/>
              </a:ext>
            </a:extLst>
          </p:cNvPr>
          <p:cNvSpPr txBox="1"/>
          <p:nvPr/>
        </p:nvSpPr>
        <p:spPr>
          <a:xfrm>
            <a:off x="3581400" y="3429000"/>
            <a:ext cx="5250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/>
              <a:t>Fork repository XXX</a:t>
            </a:r>
          </a:p>
        </p:txBody>
      </p:sp>
    </p:spTree>
    <p:extLst>
      <p:ext uri="{BB962C8B-B14F-4D97-AF65-F5344CB8AC3E}">
        <p14:creationId xmlns:p14="http://schemas.microsoft.com/office/powerpoint/2010/main" val="2331022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sz="4000" dirty="0"/>
              <a:t>Example with multiple values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1AE312-03C8-E972-96D9-41CD5B51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sz="2800" dirty="0"/>
              <a:t>This is a more typical case with several input values and the expected result of the test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3BC2E-FBCF-9F57-C77B-6FBF5880DAA5}"/>
              </a:ext>
            </a:extLst>
          </p:cNvPr>
          <p:cNvSpPr txBox="1"/>
          <p:nvPr/>
        </p:nvSpPr>
        <p:spPr>
          <a:xfrm>
            <a:off x="2531604" y="2780928"/>
            <a:ext cx="712879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test_for_loop_multiple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cases = [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'hi’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'nono’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a, b, expected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cases: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result = b * a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</p:spTree>
    <p:extLst>
      <p:ext uri="{BB962C8B-B14F-4D97-AF65-F5344CB8AC3E}">
        <p14:creationId xmlns:p14="http://schemas.microsoft.com/office/powerpoint/2010/main" val="687390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BE7448E-924B-25D5-F1A9-59F0A8D09B54}"/>
              </a:ext>
            </a:extLst>
          </p:cNvPr>
          <p:cNvSpPr txBox="1"/>
          <p:nvPr/>
        </p:nvSpPr>
        <p:spPr>
          <a:xfrm>
            <a:off x="2351584" y="1298460"/>
            <a:ext cx="2744836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Name of all the variables, separated by commas in one string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47"/>
          </a:xfrm>
        </p:spPr>
        <p:txBody>
          <a:bodyPr>
            <a:normAutofit fontScale="90000"/>
          </a:bodyPr>
          <a:lstStyle/>
          <a:p>
            <a:r>
              <a:rPr lang="en-CH" dirty="0"/>
              <a:t>Same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82E506-A5E0-59CB-3649-19071CBB58B5}"/>
              </a:ext>
            </a:extLst>
          </p:cNvPr>
          <p:cNvSpPr txBox="1"/>
          <p:nvPr/>
        </p:nvSpPr>
        <p:spPr>
          <a:xfrm>
            <a:off x="719372" y="2372878"/>
            <a:ext cx="105156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'a, b,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)])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(a, b, expected):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 This test will be run 2 times, with a=1, b='hi', expected='hi'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# and a=2, b='no', expected='nono'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b * a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5D739A1-3EE3-98D5-EB71-C9B0113EA853}"/>
              </a:ext>
            </a:extLst>
          </p:cNvPr>
          <p:cNvCxnSpPr>
            <a:cxnSpLocks/>
          </p:cNvCxnSpPr>
          <p:nvPr/>
        </p:nvCxnSpPr>
        <p:spPr>
          <a:xfrm>
            <a:off x="4209703" y="2043198"/>
            <a:ext cx="246348" cy="31957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AD8B00-AA66-799E-37F5-2BC4CF42C728}"/>
              </a:ext>
            </a:extLst>
          </p:cNvPr>
          <p:cNvCxnSpPr>
            <a:cxnSpLocks/>
          </p:cNvCxnSpPr>
          <p:nvPr/>
        </p:nvCxnSpPr>
        <p:spPr>
          <a:xfrm flipH="1" flipV="1">
            <a:off x="6672064" y="2872187"/>
            <a:ext cx="2592288" cy="556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AC81B-7620-F8C6-AF9D-35B30B2A3F12}"/>
              </a:ext>
            </a:extLst>
          </p:cNvPr>
          <p:cNvSpPr txBox="1"/>
          <p:nvPr/>
        </p:nvSpPr>
        <p:spPr>
          <a:xfrm>
            <a:off x="9480376" y="2828835"/>
            <a:ext cx="220235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The test must take arguments </a:t>
            </a:r>
            <a:r>
              <a:rPr lang="en-US" dirty="0"/>
              <a:t>with </a:t>
            </a:r>
            <a:r>
              <a:rPr lang="en-CH" dirty="0"/>
              <a:t>the same names as in the string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D9E6F6-98CB-0334-CC81-C99F39A1E774}"/>
              </a:ext>
            </a:extLst>
          </p:cNvPr>
          <p:cNvSpPr txBox="1"/>
          <p:nvPr/>
        </p:nvSpPr>
        <p:spPr>
          <a:xfrm>
            <a:off x="7735951" y="1268760"/>
            <a:ext cx="2744836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List of tuples with the values for each varialbe, one for each test case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8DD66B0-D24F-A2A4-DA2A-6EC9C3EBF1E6}"/>
              </a:ext>
            </a:extLst>
          </p:cNvPr>
          <p:cNvCxnSpPr>
            <a:cxnSpLocks/>
          </p:cNvCxnSpPr>
          <p:nvPr/>
        </p:nvCxnSpPr>
        <p:spPr>
          <a:xfrm flipH="1">
            <a:off x="8407451" y="2105573"/>
            <a:ext cx="76873" cy="297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7766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139183-50A2-88EE-7D41-9F1003546DEE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t="1615" b="-1615"/>
          <a:stretch/>
        </p:blipFill>
        <p:spPr>
          <a:xfrm>
            <a:off x="766285" y="4377806"/>
            <a:ext cx="8523555" cy="18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47"/>
          </a:xfrm>
        </p:spPr>
        <p:txBody>
          <a:bodyPr>
            <a:normAutofit fontScale="90000"/>
          </a:bodyPr>
          <a:lstStyle/>
          <a:p>
            <a:r>
              <a:rPr lang="en-CH" dirty="0"/>
              <a:t>Same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2" name="Right Brace 41">
            <a:extLst>
              <a:ext uri="{FF2B5EF4-FFF2-40B4-BE49-F238E27FC236}">
                <a16:creationId xmlns:a16="http://schemas.microsoft.com/office/drawing/2014/main" id="{3E3DBCEC-FBBC-4CDC-AEC1-938C8BAE2F92}"/>
              </a:ext>
            </a:extLst>
          </p:cNvPr>
          <p:cNvSpPr/>
          <p:nvPr/>
        </p:nvSpPr>
        <p:spPr>
          <a:xfrm>
            <a:off x="9264352" y="5513086"/>
            <a:ext cx="144016" cy="36512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B092A8-FD85-D09A-014D-F18306CA88E7}"/>
              </a:ext>
            </a:extLst>
          </p:cNvPr>
          <p:cNvSpPr txBox="1"/>
          <p:nvPr/>
        </p:nvSpPr>
        <p:spPr>
          <a:xfrm>
            <a:off x="2351584" y="1298460"/>
            <a:ext cx="2744836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Name of all the variables, separated by commas in one string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9DB9F7-5A1F-E12F-CBBD-021E5E924CAF}"/>
              </a:ext>
            </a:extLst>
          </p:cNvPr>
          <p:cNvSpPr txBox="1"/>
          <p:nvPr/>
        </p:nvSpPr>
        <p:spPr>
          <a:xfrm>
            <a:off x="719372" y="2372878"/>
            <a:ext cx="105156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'a, b,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)])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(a, b, expected):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 This test will be run 2 times, with a=1, b='hi', expected='hi'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# and a=2, b='no', expected='nono'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b * a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2D50193-B60D-8435-745D-B1D95D5E2901}"/>
              </a:ext>
            </a:extLst>
          </p:cNvPr>
          <p:cNvCxnSpPr>
            <a:cxnSpLocks/>
          </p:cNvCxnSpPr>
          <p:nvPr/>
        </p:nvCxnSpPr>
        <p:spPr>
          <a:xfrm>
            <a:off x="4209703" y="2043198"/>
            <a:ext cx="246348" cy="31957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F63D57D-43DA-C94E-1C8F-74B4F49485CD}"/>
              </a:ext>
            </a:extLst>
          </p:cNvPr>
          <p:cNvSpPr txBox="1"/>
          <p:nvPr/>
        </p:nvSpPr>
        <p:spPr>
          <a:xfrm>
            <a:off x="7735951" y="1268760"/>
            <a:ext cx="2744836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List of tuples with the values for each varialbe, one for each test case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3E5F46-5D1D-4962-FAF3-D4320541E6C7}"/>
              </a:ext>
            </a:extLst>
          </p:cNvPr>
          <p:cNvCxnSpPr>
            <a:cxnSpLocks/>
          </p:cNvCxnSpPr>
          <p:nvPr/>
        </p:nvCxnSpPr>
        <p:spPr>
          <a:xfrm flipH="1">
            <a:off x="8407451" y="2105573"/>
            <a:ext cx="76873" cy="297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BC6786-DE03-95E8-A413-1A8D97ABCD01}"/>
              </a:ext>
            </a:extLst>
          </p:cNvPr>
          <p:cNvCxnSpPr>
            <a:cxnSpLocks/>
          </p:cNvCxnSpPr>
          <p:nvPr/>
        </p:nvCxnSpPr>
        <p:spPr>
          <a:xfrm flipH="1" flipV="1">
            <a:off x="6672064" y="2872187"/>
            <a:ext cx="2592288" cy="556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FB347DC-296B-F69F-E478-F7DA43F46ACE}"/>
              </a:ext>
            </a:extLst>
          </p:cNvPr>
          <p:cNvSpPr txBox="1"/>
          <p:nvPr/>
        </p:nvSpPr>
        <p:spPr>
          <a:xfrm>
            <a:off x="9480376" y="2828835"/>
            <a:ext cx="220235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The test must take arguments </a:t>
            </a:r>
            <a:r>
              <a:rPr lang="en-US" dirty="0"/>
              <a:t>with </a:t>
            </a:r>
            <a:r>
              <a:rPr lang="en-CH" dirty="0"/>
              <a:t>the same names as in the string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F0BBF3-D738-D7CB-DD95-728A710EFB13}"/>
              </a:ext>
            </a:extLst>
          </p:cNvPr>
          <p:cNvSpPr txBox="1"/>
          <p:nvPr/>
        </p:nvSpPr>
        <p:spPr>
          <a:xfrm>
            <a:off x="9485272" y="5175077"/>
            <a:ext cx="2487724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pytest automatically creates one separate test for each test case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031813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Rewrite the test with the generic cases for the logistic map using parametrize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Reference example for the corner cases:</a:t>
            </a:r>
            <a:endParaRPr lang="en-GB" dirty="0">
              <a:cs typeface="Courier New" panose="02070309020205020404" pitchFamily="49" charset="0"/>
            </a:endParaRPr>
          </a:p>
          <a:p>
            <a:pPr lvl="1"/>
            <a:endParaRPr lang="en-CH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D0685D-5F30-690F-8B95-F91A27FCE8D5}"/>
              </a:ext>
            </a:extLst>
          </p:cNvPr>
          <p:cNvSpPr txBox="1"/>
          <p:nvPr/>
        </p:nvSpPr>
        <p:spPr>
          <a:xfrm>
            <a:off x="3046476" y="3428999"/>
            <a:ext cx="609904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'x, r,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1.1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3.7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]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test_f_special_x_values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(x, r, expected):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f(x, r)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assert_allclose(result, expected)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800" dirty="0">
              <a:solidFill>
                <a:srgbClr val="080808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124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408" y="365125"/>
            <a:ext cx="10586392" cy="903635"/>
          </a:xfrm>
        </p:spPr>
        <p:txBody>
          <a:bodyPr>
            <a:normAutofit/>
          </a:bodyPr>
          <a:lstStyle/>
          <a:p>
            <a:r>
              <a:rPr lang="en-US" dirty="0"/>
              <a:t>Hands-on! Simulate a population over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344" y="1484785"/>
            <a:ext cx="8633574" cy="4118906"/>
          </a:xfrm>
        </p:spPr>
        <p:txBody>
          <a:bodyPr>
            <a:normAutofit fontScale="92500"/>
          </a:bodyPr>
          <a:lstStyle/>
          <a:p>
            <a:pPr marL="731520" lvl="1" indent="-457200">
              <a:buFont typeface="+mj-lt"/>
              <a:buAutoNum type="arabicPeriod"/>
            </a:pPr>
            <a:r>
              <a:rPr lang="en-GB" dirty="0"/>
              <a:t>Implement a function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dirty="0"/>
              <a:t> that runs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GB" dirty="0"/>
              <a:t> 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it</a:t>
            </a:r>
            <a:r>
              <a:rPr lang="en-GB" dirty="0"/>
              <a:t> iterations.</a:t>
            </a:r>
            <a:br>
              <a:rPr lang="en-GB" dirty="0"/>
            </a:br>
            <a:r>
              <a:rPr lang="en-GB" dirty="0"/>
              <a:t>Write tests for the following cases: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x=0.1, r=2.2, it=1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r)=[0.1, 0.198]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x=0.2, r=3.4, it=4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r)=[0.2, 0.544, 0.843418, 0.449019, 0.841163]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x=0.5, r=2, it=3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r)=[0.5, 0.5, 0.5]</a:t>
            </a:r>
          </a:p>
          <a:p>
            <a:pPr marL="914400" lvl="2" indent="0">
              <a:buNone/>
            </a:pP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31520" lvl="1" indent="-457200">
              <a:buFont typeface="+mj-lt"/>
              <a:buAutoNum type="arabicPeriod"/>
            </a:pPr>
            <a:r>
              <a:rPr lang="en-GB" dirty="0"/>
              <a:t>Import the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plot_trajectory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/>
              <a:t>function from the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plot_logistic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/>
              <a:t>module and use it to visualize the trajectories generated by your code. </a:t>
            </a:r>
            <a:br>
              <a:rPr lang="en-GB" dirty="0"/>
            </a:br>
            <a:r>
              <a:rPr lang="en-GB" dirty="0"/>
              <a:t>Try with values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r&lt;3</a:t>
            </a:r>
            <a:r>
              <a:rPr lang="en-GB" dirty="0"/>
              <a:t>, and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3&lt;r&lt;4</a:t>
            </a:r>
            <a:r>
              <a:rPr lang="en-GB" dirty="0"/>
              <a:t> to get an intuition for how the function behaves differently with different parameters.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D89A8C-4C0B-53C4-6DCA-74857186F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918" y="1364770"/>
            <a:ext cx="2961420" cy="3010674"/>
          </a:xfrm>
          <a:prstGeom prst="rect">
            <a:avLst/>
          </a:prstGeom>
        </p:spPr>
      </p:pic>
      <p:pic>
        <p:nvPicPr>
          <p:cNvPr id="9" name="Picture 8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60691BAD-1DA6-C658-40B7-FF1C7DE96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954" y="4407778"/>
            <a:ext cx="1870742" cy="16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363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19536" y="1628801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Strategies for testing </a:t>
            </a:r>
            <a:r>
              <a:rPr lang="en-US" sz="4400" dirty="0">
                <a:latin typeface="+mj-lt"/>
              </a:rPr>
              <a:t>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84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Parameter Recovery: Generate synthetic data from the model with known parameters, then test that the code can learn the parameters back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A1F2C-E696-E3DA-185B-04723A981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Learning algorithms fit the parameters of a model to observed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>
            <a:off x="3071664" y="2996952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7CCBE65-DB51-482A-8B0C-B0995441C52F}"/>
              </a:ext>
            </a:extLst>
          </p:cNvPr>
          <p:cNvGrpSpPr/>
          <p:nvPr/>
        </p:nvGrpSpPr>
        <p:grpSpPr>
          <a:xfrm>
            <a:off x="7452575" y="2786978"/>
            <a:ext cx="1728192" cy="1656184"/>
            <a:chOff x="5148064" y="2132856"/>
            <a:chExt cx="1728192" cy="165618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A65B116-564D-0825-B556-B48A43BE8167}"/>
                </a:ext>
              </a:extLst>
            </p:cNvPr>
            <p:cNvGrpSpPr/>
            <p:nvPr/>
          </p:nvGrpSpPr>
          <p:grpSpPr>
            <a:xfrm>
              <a:off x="5251359" y="2341873"/>
              <a:ext cx="1464474" cy="1255188"/>
              <a:chOff x="1937384" y="2394017"/>
              <a:chExt cx="1464474" cy="1255188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754531F-3765-24FB-8FBB-40A1A12FEDE0}"/>
                  </a:ext>
                </a:extLst>
              </p:cNvPr>
              <p:cNvSpPr/>
              <p:nvPr/>
            </p:nvSpPr>
            <p:spPr>
              <a:xfrm>
                <a:off x="1937384" y="2464131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67B2DA5-46E4-7FA9-5B5C-20FBBA6996D0}"/>
                  </a:ext>
                </a:extLst>
              </p:cNvPr>
              <p:cNvSpPr/>
              <p:nvPr/>
            </p:nvSpPr>
            <p:spPr>
              <a:xfrm>
                <a:off x="2225416" y="239401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6A64298-75B8-927C-AAF0-DCD6D9843645}"/>
                  </a:ext>
                </a:extLst>
              </p:cNvPr>
              <p:cNvSpPr/>
              <p:nvPr/>
            </p:nvSpPr>
            <p:spPr>
              <a:xfrm>
                <a:off x="2288840" y="2599222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78811724-2BE5-D0F0-B960-1D1032BBAD92}"/>
                  </a:ext>
                </a:extLst>
              </p:cNvPr>
              <p:cNvSpPr/>
              <p:nvPr/>
            </p:nvSpPr>
            <p:spPr>
              <a:xfrm>
                <a:off x="2130957" y="272607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6F00924-8E91-E2F2-9682-93536FE48729}"/>
                  </a:ext>
                </a:extLst>
              </p:cNvPr>
              <p:cNvSpPr/>
              <p:nvPr/>
            </p:nvSpPr>
            <p:spPr>
              <a:xfrm>
                <a:off x="2415688" y="2852918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B62E7DC-4252-D659-B84C-3A05AEBCB891}"/>
                  </a:ext>
                </a:extLst>
              </p:cNvPr>
              <p:cNvSpPr/>
              <p:nvPr/>
            </p:nvSpPr>
            <p:spPr>
              <a:xfrm>
                <a:off x="2657464" y="271870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DC96E27-07FF-9525-1B60-0130DD220464}"/>
                  </a:ext>
                </a:extLst>
              </p:cNvPr>
              <p:cNvSpPr/>
              <p:nvPr/>
            </p:nvSpPr>
            <p:spPr>
              <a:xfrm>
                <a:off x="2699792" y="30586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A6A4726C-BDAD-A990-0225-54737C88ED79}"/>
                  </a:ext>
                </a:extLst>
              </p:cNvPr>
              <p:cNvSpPr/>
              <p:nvPr/>
            </p:nvSpPr>
            <p:spPr>
              <a:xfrm>
                <a:off x="2852403" y="2959144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3CA8D0AA-4664-9B06-2DC0-5FDF52D10CE3}"/>
                  </a:ext>
                </a:extLst>
              </p:cNvPr>
              <p:cNvSpPr/>
              <p:nvPr/>
            </p:nvSpPr>
            <p:spPr>
              <a:xfrm>
                <a:off x="2915827" y="3185505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3DB6BFB-1875-87CA-C638-C2FABDBF72B7}"/>
                  </a:ext>
                </a:extLst>
              </p:cNvPr>
              <p:cNvSpPr/>
              <p:nvPr/>
            </p:nvSpPr>
            <p:spPr>
              <a:xfrm>
                <a:off x="3148162" y="318523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802AEBD-2082-2251-A9E2-2EF6BC607EA5}"/>
                  </a:ext>
                </a:extLst>
              </p:cNvPr>
              <p:cNvSpPr/>
              <p:nvPr/>
            </p:nvSpPr>
            <p:spPr>
              <a:xfrm>
                <a:off x="2813864" y="3395509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C2D0C37-9B4F-E15C-07C0-96661FCA0114}"/>
                  </a:ext>
                </a:extLst>
              </p:cNvPr>
              <p:cNvSpPr/>
              <p:nvPr/>
            </p:nvSpPr>
            <p:spPr>
              <a:xfrm>
                <a:off x="3275010" y="35223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210E900-BABF-B4CF-020E-7D49D8D62AD6}"/>
                </a:ext>
              </a:extLst>
            </p:cNvPr>
            <p:cNvCxnSpPr/>
            <p:nvPr/>
          </p:nvCxnSpPr>
          <p:spPr>
            <a:xfrm>
              <a:off x="5148064" y="2132856"/>
              <a:ext cx="1728192" cy="16561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DD703AD-0A2F-4F83-3319-2D766457DD6D}"/>
              </a:ext>
            </a:extLst>
          </p:cNvPr>
          <p:cNvSpPr txBox="1"/>
          <p:nvPr/>
        </p:nvSpPr>
        <p:spPr>
          <a:xfrm>
            <a:off x="5159896" y="3627022"/>
            <a:ext cx="18722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latin typeface="+mn-lt"/>
              </a:rPr>
              <a:t>y = ax + b + noise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7446128" y="4552504"/>
            <a:ext cx="1567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a = -1.2</a:t>
            </a:r>
          </a:p>
          <a:p>
            <a:pPr algn="ctr"/>
            <a:r>
              <a:rPr lang="en-CH" dirty="0">
                <a:latin typeface="+mn-lt"/>
              </a:rPr>
              <a:t>b = 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/>
          <p:nvPr/>
        </p:nvCxnSpPr>
        <p:spPr>
          <a:xfrm>
            <a:off x="5219724" y="3533724"/>
            <a:ext cx="175765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A3C59DDA-C77F-A50B-3A3E-E568B09A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076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CH" sz="3600" dirty="0"/>
              <a:t>Generate synthetic data from the model to test the learning algorithm</a:t>
            </a:r>
            <a:r>
              <a:rPr lang="de-DE" sz="3600" dirty="0"/>
              <a:t> </a:t>
            </a:r>
            <a:r>
              <a:rPr lang="de-DE" sz="3600" dirty="0" err="1"/>
              <a:t>by</a:t>
            </a:r>
            <a:r>
              <a:rPr lang="de-DE" sz="3600" dirty="0"/>
              <a:t> </a:t>
            </a:r>
            <a:r>
              <a:rPr lang="de-DE" sz="3600" dirty="0" err="1"/>
              <a:t>recovering</a:t>
            </a:r>
            <a:r>
              <a:rPr lang="de-DE" sz="3600" dirty="0"/>
              <a:t> </a:t>
            </a:r>
            <a:r>
              <a:rPr lang="de-DE" sz="3600" dirty="0" err="1"/>
              <a:t>the</a:t>
            </a:r>
            <a:r>
              <a:rPr lang="de-DE" sz="3600" dirty="0"/>
              <a:t> </a:t>
            </a:r>
            <a:r>
              <a:rPr lang="de-DE" sz="3600" dirty="0" err="1"/>
              <a:t>parameters</a:t>
            </a:r>
            <a:endParaRPr lang="en-CH" sz="3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B37C58-1A26-67FD-2FC0-145A0CD9D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53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1C8A69-DE6E-B8DF-C934-656E5CB9914F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74181A1-4761-5216-7FD1-34C687112ADA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A2530-5187-2C23-25D2-82FBED19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535CEA-BD30-C339-61C9-42D644700146}"/>
              </a:ext>
            </a:extLst>
          </p:cNvPr>
          <p:cNvSpPr txBox="1">
            <a:spLocks/>
          </p:cNvSpPr>
          <p:nvPr/>
        </p:nvSpPr>
        <p:spPr>
          <a:xfrm>
            <a:off x="263352" y="250552"/>
            <a:ext cx="11090448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3600"/>
              <a:t>Generate synthetic data from the model to test the learning algorithm</a:t>
            </a:r>
            <a:r>
              <a:rPr lang="de-DE" sz="3600"/>
              <a:t> by recovering the parameters</a:t>
            </a:r>
            <a:endParaRPr lang="en-CH" sz="3600" dirty="0"/>
          </a:p>
        </p:txBody>
      </p:sp>
    </p:spTree>
    <p:extLst>
      <p:ext uri="{BB962C8B-B14F-4D97-AF65-F5344CB8AC3E}">
        <p14:creationId xmlns:p14="http://schemas.microsoft.com/office/powerpoint/2010/main" val="1738543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0755798-BB90-1C8B-5AA4-D8D856FD9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2585" y="6338298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387687F-0CDE-C435-8F7C-C35A856F221F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4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4AA7E5-8A77-1203-CE60-44F7547A3B08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79D77E-1DCF-1E89-63D7-DCE9A3111406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F81ED7-3114-0669-FED8-D4D90EDBF6F8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3DF6A2E-EF80-2363-E84C-2E28C0C29F08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14C59B2-4A4B-D38B-A0EF-38C299F54D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714B69F-6B79-2D6E-3B00-A2323D692E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4C526C8A-FE68-4230-AC40-2777907A06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726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3249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5179099" y="501173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7684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3091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6979796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5535125" y="4981002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D46A87-E48E-C78C-B3FB-4274E2783244}"/>
              </a:ext>
            </a:extLst>
          </p:cNvPr>
          <p:cNvSpPr txBox="1"/>
          <p:nvPr/>
        </p:nvSpPr>
        <p:spPr>
          <a:xfrm>
            <a:off x="3317492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9090E4E6-5943-D48C-CA44-94DCB924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C7ADA113-E7D8-314C-9DAF-EA310C467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CH" sz="3600" dirty="0"/>
              <a:t>Generate synthetic data from the model to test the learning algorithm</a:t>
            </a:r>
            <a:r>
              <a:rPr lang="de-DE" sz="3600" dirty="0"/>
              <a:t> </a:t>
            </a:r>
            <a:r>
              <a:rPr lang="de-DE" sz="3600" dirty="0" err="1"/>
              <a:t>by</a:t>
            </a:r>
            <a:r>
              <a:rPr lang="de-DE" sz="3600" dirty="0"/>
              <a:t> </a:t>
            </a:r>
            <a:r>
              <a:rPr lang="de-DE" sz="3600" dirty="0" err="1"/>
              <a:t>recovering</a:t>
            </a:r>
            <a:r>
              <a:rPr lang="de-DE" sz="3600" dirty="0"/>
              <a:t> </a:t>
            </a:r>
            <a:r>
              <a:rPr lang="de-DE" sz="3600" dirty="0" err="1"/>
              <a:t>the</a:t>
            </a:r>
            <a:r>
              <a:rPr lang="de-DE" sz="3600" dirty="0"/>
              <a:t> </a:t>
            </a:r>
            <a:r>
              <a:rPr lang="de-DE" sz="3600" dirty="0" err="1"/>
              <a:t>parameters</a:t>
            </a:r>
            <a:endParaRPr lang="en-CH" sz="3600" dirty="0"/>
          </a:p>
        </p:txBody>
      </p:sp>
    </p:spTree>
    <p:extLst>
      <p:ext uri="{BB962C8B-B14F-4D97-AF65-F5344CB8AC3E}">
        <p14:creationId xmlns:p14="http://schemas.microsoft.com/office/powerpoint/2010/main" val="20003004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3249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5179099" y="501173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7684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3091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1EC0086-894A-29DE-FB65-74F4B32395F7}"/>
              </a:ext>
            </a:extLst>
          </p:cNvPr>
          <p:cNvSpPr txBox="1"/>
          <p:nvPr/>
        </p:nvSpPr>
        <p:spPr>
          <a:xfrm>
            <a:off x="3317492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6979796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F46D05D-562A-7E75-D0A1-A3466CA1EE6D}"/>
              </a:ext>
            </a:extLst>
          </p:cNvPr>
          <p:cNvSpPr txBox="1"/>
          <p:nvPr/>
        </p:nvSpPr>
        <p:spPr>
          <a:xfrm>
            <a:off x="1882965" y="3753408"/>
            <a:ext cx="1657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4) Compare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5535125" y="4981002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Up-Down Arrow 21">
            <a:extLst>
              <a:ext uri="{FF2B5EF4-FFF2-40B4-BE49-F238E27FC236}">
                <a16:creationId xmlns:a16="http://schemas.microsoft.com/office/drawing/2014/main" id="{B6A1A4E1-07D7-4D75-FB9E-BA9D50033375}"/>
              </a:ext>
            </a:extLst>
          </p:cNvPr>
          <p:cNvSpPr/>
          <p:nvPr/>
        </p:nvSpPr>
        <p:spPr>
          <a:xfrm>
            <a:off x="3927655" y="3329841"/>
            <a:ext cx="354374" cy="713217"/>
          </a:xfrm>
          <a:prstGeom prst="up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B6A3320-EF29-1846-F54C-DBDF66E9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8201E16C-8076-2D68-62F8-6DBE67064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CH" sz="3600" dirty="0"/>
              <a:t>Generate synthetic data from the model to test the learning algorithm by recovering the parameters</a:t>
            </a:r>
          </a:p>
        </p:txBody>
      </p:sp>
    </p:spTree>
    <p:extLst>
      <p:ext uri="{BB962C8B-B14F-4D97-AF65-F5344CB8AC3E}">
        <p14:creationId xmlns:p14="http://schemas.microsoft.com/office/powerpoint/2010/main" val="42053147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 Recover the population growth, 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CH" dirty="0"/>
              <a:t>In the module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logistic_fit</a:t>
            </a:r>
            <a:r>
              <a:rPr lang="en-CH" dirty="0"/>
              <a:t>, we implemented a function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dirty="0"/>
              <a:t> that, given a population trajectory, finds the value of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CH" dirty="0"/>
              <a:t> that generated it</a:t>
            </a:r>
          </a:p>
          <a:p>
            <a:pPr lvl="1"/>
            <a:endParaRPr lang="en-CH" dirty="0">
              <a:cs typeface="Consolas" panose="020B0609020204030204" pitchFamily="49" charset="0"/>
            </a:endParaRPr>
          </a:p>
          <a:p>
            <a:pPr lvl="1"/>
            <a:r>
              <a:rPr lang="en-CH" dirty="0">
                <a:cs typeface="Consolas" panose="020B0609020204030204" pitchFamily="49" charset="0"/>
              </a:rPr>
              <a:t>For example: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91236F-1BBF-CB73-565C-18B1BF6268A6}"/>
              </a:ext>
            </a:extLst>
          </p:cNvPr>
          <p:cNvSpPr txBox="1"/>
          <p:nvPr/>
        </p:nvSpPr>
        <p:spPr>
          <a:xfrm>
            <a:off x="2423592" y="3284984"/>
            <a:ext cx="78710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logistic_fit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3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(it=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x0=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r=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3.421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</a:b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Out[</a:t>
            </a:r>
            <a:r>
              <a:rPr lang="en-US" b="1" dirty="0">
                <a:solidFill>
                  <a:srgbClr val="FC2118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3.4210000000000003</a:t>
            </a:r>
          </a:p>
        </p:txBody>
      </p:sp>
    </p:spTree>
    <p:extLst>
      <p:ext uri="{BB962C8B-B14F-4D97-AF65-F5344CB8AC3E}">
        <p14:creationId xmlns:p14="http://schemas.microsoft.com/office/powerpoint/2010/main" val="12069699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CH" dirty="0">
                <a:cs typeface="Consolas" panose="020B0609020204030204" pitchFamily="49" charset="0"/>
              </a:rPr>
              <a:t>Write a test for the function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dirty="0">
                <a:cs typeface="Consolas" panose="020B0609020204030204" pitchFamily="49" charset="0"/>
              </a:rPr>
              <a:t> using the parameters recovering pattern</a:t>
            </a:r>
          </a:p>
          <a:p>
            <a:pPr lvl="1"/>
            <a:r>
              <a:rPr lang="en-CH" dirty="0">
                <a:cs typeface="Consolas" panose="020B0609020204030204" pitchFamily="49" charset="0"/>
              </a:rPr>
              <a:t>The test should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Set a initial value for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CH" dirty="0">
                <a:cs typeface="Consolas" panose="020B0609020204030204" pitchFamily="49" charset="0"/>
              </a:rPr>
              <a:t> and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Use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CH" dirty="0">
                <a:cs typeface="Consolas" panose="020B0609020204030204" pitchFamily="49" charset="0"/>
              </a:rPr>
              <a:t> to generate a </a:t>
            </a:r>
            <a:r>
              <a:rPr lang="en-CH" dirty="0"/>
              <a:t>population trajectory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Pass the population trajectory to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dirty="0">
                <a:cs typeface="Consolas" panose="020B0609020204030204" pitchFamily="49" charset="0"/>
              </a:rPr>
              <a:t> and collect the result parameters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Check that the fitted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CH" dirty="0">
                <a:cs typeface="Consolas" panose="020B0609020204030204" pitchFamily="49" charset="0"/>
              </a:rPr>
              <a:t> is close enough to the original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091939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Randomness in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DE" dirty="0"/>
              <a:t>sing randomness in testing can be useful</a:t>
            </a:r>
          </a:p>
          <a:p>
            <a:pPr lvl="1"/>
            <a:r>
              <a:rPr lang="en-GB" dirty="0"/>
              <a:t>F</a:t>
            </a:r>
            <a:r>
              <a:rPr lang="en-DE"/>
              <a:t>or </a:t>
            </a:r>
            <a:r>
              <a:rPr lang="en-US" dirty="0"/>
              <a:t>checking</a:t>
            </a:r>
            <a:r>
              <a:rPr lang="en-DE"/>
              <a:t> </a:t>
            </a:r>
            <a:r>
              <a:rPr lang="en-DE" dirty="0"/>
              <a:t>generalizability and stability</a:t>
            </a:r>
          </a:p>
          <a:p>
            <a:pPr lvl="1"/>
            <a:r>
              <a:rPr lang="en-GB" dirty="0"/>
              <a:t>F</a:t>
            </a:r>
            <a:r>
              <a:rPr lang="en-DE" dirty="0"/>
              <a:t>or finding corner cases or numerical problems</a:t>
            </a:r>
          </a:p>
          <a:p>
            <a:pPr lvl="1"/>
            <a:r>
              <a:rPr lang="en-GB" dirty="0"/>
              <a:t>U</a:t>
            </a:r>
            <a:r>
              <a:rPr lang="en-DE" dirty="0"/>
              <a:t>sing Random/Sampled input data to test whether the result is as expected</a:t>
            </a:r>
          </a:p>
          <a:p>
            <a:pPr lvl="1"/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8BD5F-0B95-5AC4-E29C-575198934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3C29BDAC-7B06-A38C-7914-53A8ECBD6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044" y="3726302"/>
            <a:ext cx="2625840" cy="26258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52E276-53DE-3B3E-0898-854AFA4E9F25}"/>
              </a:ext>
            </a:extLst>
          </p:cNvPr>
          <p:cNvSpPr txBox="1"/>
          <p:nvPr/>
        </p:nvSpPr>
        <p:spPr>
          <a:xfrm>
            <a:off x="1199456" y="3697487"/>
            <a:ext cx="526692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_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(10):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 =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my_random_function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(r)</a:t>
            </a:r>
          </a:p>
        </p:txBody>
      </p:sp>
    </p:spTree>
    <p:extLst>
      <p:ext uri="{BB962C8B-B14F-4D97-AF65-F5344CB8AC3E}">
        <p14:creationId xmlns:p14="http://schemas.microsoft.com/office/powerpoint/2010/main" val="10692937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Seeds and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When running tests that involve radomness and some test doesn’t pass it is vital to be able to reproduce that test exactly!</a:t>
            </a:r>
          </a:p>
          <a:p>
            <a:r>
              <a:rPr lang="en-DE" dirty="0"/>
              <a:t>Computers produce pseudo-random numbers: setting a seed resets the basis for the random number generator</a:t>
            </a:r>
          </a:p>
          <a:p>
            <a:r>
              <a:rPr lang="en-DE" dirty="0"/>
              <a:t>This is essential for reproducibility</a:t>
            </a:r>
          </a:p>
          <a:p>
            <a:r>
              <a:rPr lang="en-GB" dirty="0"/>
              <a:t>A</a:t>
            </a:r>
            <a:r>
              <a:rPr lang="en-DE" dirty="0"/>
              <a:t>t a minimum, you should manually set the seed for your random test</a:t>
            </a:r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E255F-F5D9-744B-9D99-5CA2F4AA59DD}"/>
              </a:ext>
            </a:extLst>
          </p:cNvPr>
          <p:cNvSpPr txBox="1"/>
          <p:nvPr/>
        </p:nvSpPr>
        <p:spPr>
          <a:xfrm>
            <a:off x="2283630" y="4748952"/>
            <a:ext cx="79271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42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 = np.random.RandomState(SEED)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random_state.rand()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6A5FA-83DE-A6D2-C1A7-65EE44C8D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867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/>
              <a:t>Write a randomized test that checks that</a:t>
            </a:r>
            <a:r>
              <a:rPr lang="en-US" dirty="0"/>
              <a:t> </a:t>
            </a:r>
            <a:r>
              <a:rPr lang="en-US" dirty="0" err="1"/>
              <a:t>fit_r</a:t>
            </a:r>
            <a:r>
              <a:rPr lang="en-US" dirty="0"/>
              <a:t> can recover r for any random value of x0 and r.</a:t>
            </a: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90790-D7EF-131A-F354-FC15B852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AB3251-A879-96B7-9EE6-5C83DC24A9FE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5FDE9A-CD60-49DA-1095-B9D4C9317D98}"/>
              </a:ext>
            </a:extLst>
          </p:cNvPr>
          <p:cNvSpPr txBox="1"/>
          <p:nvPr/>
        </p:nvSpPr>
        <p:spPr>
          <a:xfrm>
            <a:off x="8732463" y="3369208"/>
            <a:ext cx="239441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15335648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265-BE39-9143-ACA3-F64DC2A5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 </a:t>
            </a:r>
            <a:r>
              <a:rPr lang="en-DE"/>
              <a:t>Pytest Solution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6FFFB-9D64-EE4D-A985-F51537481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This is not so prominent in the docs, because non-scientific coding uses random testing more rarely</a:t>
            </a:r>
          </a:p>
          <a:p>
            <a:r>
              <a:rPr lang="en-DE" dirty="0"/>
              <a:t>In scientific coding, when you deal with randomness it is very relevant</a:t>
            </a:r>
          </a:p>
          <a:p>
            <a:r>
              <a:rPr lang="en-DE" dirty="0"/>
              <a:t>What do we want?</a:t>
            </a:r>
          </a:p>
          <a:p>
            <a:pPr lvl="1"/>
            <a:r>
              <a:rPr lang="en-DE" dirty="0"/>
              <a:t>For each (random) test there should be a seed</a:t>
            </a:r>
          </a:p>
          <a:p>
            <a:pPr lvl="1"/>
            <a:r>
              <a:rPr lang="en-DE" dirty="0"/>
              <a:t>For each run of the test, the seed should be different</a:t>
            </a:r>
          </a:p>
          <a:p>
            <a:pPr lvl="1"/>
            <a:r>
              <a:rPr lang="en-GB" dirty="0"/>
              <a:t>T</a:t>
            </a:r>
            <a:r>
              <a:rPr lang="en-DE" dirty="0"/>
              <a:t>hat seed should be printed with the test result</a:t>
            </a:r>
          </a:p>
          <a:p>
            <a:pPr lvl="1"/>
            <a:r>
              <a:rPr lang="en-GB" dirty="0"/>
              <a:t>I</a:t>
            </a:r>
            <a:r>
              <a:rPr lang="en-DE" dirty="0"/>
              <a:t>t needs to be possible to explicitely run the test again with that seed!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A0052-A922-3C42-A831-D015ED17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DA3B7-CEDF-984B-A832-8462FC4C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D3936-B68C-D3E5-63AC-2D34558B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867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2DE47-1C1F-A04E-97D5-37CEEC48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Pytest</a:t>
            </a:r>
            <a:endParaRPr lang="en-DE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4D4503A-473B-6745-8A43-903382FAA9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72816"/>
            <a:ext cx="9037873" cy="324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38E85-9FAB-4049-8FF4-09F6264F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39C76-5345-E04A-A993-6C001FDB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9B545B-2072-198F-0EED-7DB254B4C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727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(minimal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/>
              <a:t>Fixtures are functions that are run before the tests are executed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5F193-1C7A-9F7D-762C-73AB4586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C5DE2-1B21-D540-9A4E-7F245A136CC9}"/>
              </a:ext>
            </a:extLst>
          </p:cNvPr>
          <p:cNvSpPr txBox="1"/>
          <p:nvPr/>
        </p:nvSpPr>
        <p:spPr>
          <a:xfrm>
            <a:off x="2567608" y="2324100"/>
            <a:ext cx="72728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GB" sz="1800" dirty="0">
              <a:solidFill>
                <a:srgbClr val="88888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random seed for once here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sz="18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8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en-GB" sz="18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randint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18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sz="18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**</a:t>
            </a:r>
            <a:r>
              <a:rPr lang="en-GB" sz="18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GB" sz="18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18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pytest.fixture</a:t>
            </a:r>
            <a:endParaRPr lang="en-GB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 </a:t>
            </a: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f'Using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seed {SEED}')</a:t>
            </a:r>
          </a:p>
          <a:p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np.random.RandomState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(SEED)</a:t>
            </a:r>
          </a:p>
          <a:p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endParaRPr lang="en-GB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random_state.rand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23768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804B45F-B077-D2E2-B18D-D9B369544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C34CF81-0DCF-4D6D-7B41-190B6682A1AF}"/>
              </a:ext>
            </a:extLst>
          </p:cNvPr>
          <p:cNvSpPr txBox="1"/>
          <p:nvPr/>
        </p:nvSpPr>
        <p:spPr>
          <a:xfrm>
            <a:off x="6673778" y="5601434"/>
            <a:ext cx="2972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solidFill>
                  <a:srgbClr val="00B050"/>
                </a:solidFill>
              </a:rPr>
              <a:t>reproduction</a:t>
            </a:r>
          </a:p>
          <a:p>
            <a:pPr algn="ctr"/>
            <a:r>
              <a:rPr lang="en-CH" sz="2000" dirty="0">
                <a:solidFill>
                  <a:srgbClr val="00B050"/>
                </a:solidFill>
              </a:rPr>
              <a:t>dominates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C23170-5E88-24C8-68D0-4186229F6E64}"/>
              </a:ext>
            </a:extLst>
          </p:cNvPr>
          <p:cNvSpPr/>
          <p:nvPr/>
        </p:nvSpPr>
        <p:spPr>
          <a:xfrm>
            <a:off x="7763109" y="2167265"/>
            <a:ext cx="769911" cy="3244856"/>
          </a:xfrm>
          <a:prstGeom prst="rect">
            <a:avLst/>
          </a:prstGeom>
          <a:solidFill>
            <a:srgbClr val="0ECC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571084-374F-1A8B-7822-3DE5E16B7210}"/>
              </a:ext>
            </a:extLst>
          </p:cNvPr>
          <p:cNvSpPr/>
          <p:nvPr/>
        </p:nvSpPr>
        <p:spPr>
          <a:xfrm>
            <a:off x="10235716" y="2177859"/>
            <a:ext cx="769911" cy="3244856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7BEC5E-B41D-052E-9852-8974E3E5B5AE}"/>
              </a:ext>
            </a:extLst>
          </p:cNvPr>
          <p:cNvSpPr txBox="1"/>
          <p:nvPr/>
        </p:nvSpPr>
        <p:spPr>
          <a:xfrm>
            <a:off x="9192344" y="5601434"/>
            <a:ext cx="2972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solidFill>
                  <a:srgbClr val="FF0000"/>
                </a:solidFill>
              </a:rPr>
              <a:t>starvation</a:t>
            </a:r>
          </a:p>
          <a:p>
            <a:pPr algn="ctr"/>
            <a:r>
              <a:rPr lang="en-CH" sz="2000" dirty="0">
                <a:solidFill>
                  <a:srgbClr val="FF0000"/>
                </a:solidFill>
              </a:rPr>
              <a:t>dominates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54358" y="6300687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6" name="Picture 15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D0BEA46E-3A4D-BFBB-FD45-305CFF00C8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BB6A043-1B70-859F-F29D-1833F6A5BACD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24CDB619-1593-B020-7801-B19C839D5969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7AA548-2F38-4589-452B-95F309498FA2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75AA126-6900-2A5B-5E0D-A4FD9EE31DDE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13C7CF1-38E4-430D-110C-30C6102FCF0E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6546C18-AFCC-F143-3DBF-ECCE43E4B837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F430A5C-E099-6B99-C545-17107DA1D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288E694-C493-6350-844D-5A00298D0D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90848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a) Write a randomized test that checks that, for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, any random starting points converge to the attractor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r>
              <a:rPr lang="en-DE" dirty="0"/>
              <a:t>b) </a:t>
            </a:r>
            <a:r>
              <a:rPr lang="en-GB" dirty="0"/>
              <a:t>A</a:t>
            </a:r>
            <a:r>
              <a:rPr lang="en-DE" dirty="0"/>
              <a:t>dd a fixture at the top of your test file, that lets you print the seed to the console.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776" y="5229201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1847528" y="5843790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F997B-E0EB-BA20-A229-96A0BF91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1E9527-75D3-BE0E-8C11-6728BB7BA92A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76211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(real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9218240" cy="4937760"/>
          </a:xfrm>
        </p:spPr>
        <p:txBody>
          <a:bodyPr/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onftest.py </a:t>
            </a:r>
            <a:r>
              <a:rPr lang="en-DE" dirty="0"/>
              <a:t>is a magical file! (don’t import it!)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onftest.py</a:t>
            </a:r>
            <a:r>
              <a:rPr lang="en-DE" dirty="0"/>
              <a:t> can be used to define custom behavior or plugins. Fixtures can also be defined here, so that they can be used by all tests.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7" name="Picture 6" descr="A cartoon of a person in a white coat&#10;&#10;Description automatically generated with low confidence">
            <a:extLst>
              <a:ext uri="{FF2B5EF4-FFF2-40B4-BE49-F238E27FC236}">
                <a16:creationId xmlns:a16="http://schemas.microsoft.com/office/drawing/2014/main" id="{A0E82E67-D74C-4AF1-D76B-AACDDA12C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200" y="2780928"/>
            <a:ext cx="3236867" cy="323686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D42FB-2B16-B04E-14E3-0648E3AAAF06}"/>
              </a:ext>
            </a:extLst>
          </p:cNvPr>
          <p:cNvSpPr txBox="1">
            <a:spLocks/>
          </p:cNvSpPr>
          <p:nvPr/>
        </p:nvSpPr>
        <p:spPr>
          <a:xfrm>
            <a:off x="838200" y="2924944"/>
            <a:ext cx="6471592" cy="309285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</a:pPr>
            <a:endParaRPr lang="en-D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auto">
              <a:spcAft>
                <a:spcPts val="0"/>
              </a:spcAft>
            </a:pPr>
            <a:r>
              <a:rPr lang="en-DE" dirty="0">
                <a:latin typeface="Gill Sans MT" panose="020B0502020104020203" pitchFamily="34" charset="77"/>
                <a:cs typeface="Courier New" panose="02070309020205020404" pitchFamily="49" charset="0"/>
              </a:rPr>
              <a:t>See the file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onftest_example.py</a:t>
            </a:r>
            <a:r>
              <a:rPr lang="en-DE" dirty="0">
                <a:latin typeface="Gill Sans MT" panose="020B0502020104020203" pitchFamily="34" charset="77"/>
                <a:cs typeface="Courier New" panose="02070309020205020404" pitchFamily="49" charset="0"/>
              </a:rPr>
              <a:t> in the repo you forked.  If you rename it the functions defined there select a seed for each test and allow you to pass a seed on the commandline </a:t>
            </a:r>
            <a:r>
              <a:rPr lang="en-DE">
                <a:latin typeface="Gill Sans MT" panose="020B0502020104020203" pitchFamily="34" charset="77"/>
                <a:cs typeface="Courier New" panose="02070309020205020404" pitchFamily="49" charset="0"/>
              </a:rPr>
              <a:t>using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seed 123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17305-D54B-8DBA-58EE-66D341A04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078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a) Write a randomized test that checks that, for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, any random starting points converge to the attractor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r>
              <a:rPr lang="en-DE" dirty="0">
                <a:solidFill>
                  <a:schemeClr val="bg1">
                    <a:lumMod val="75000"/>
                  </a:schemeClr>
                </a:solidFill>
              </a:rPr>
              <a:t>b)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</a:t>
            </a:r>
            <a:r>
              <a:rPr lang="en-DE" dirty="0">
                <a:solidFill>
                  <a:schemeClr val="bg1">
                    <a:lumMod val="75000"/>
                  </a:schemeClr>
                </a:solidFill>
              </a:rPr>
              <a:t>dd a fixture at the top of your test file, that lets you print the seed to the </a:t>
            </a:r>
            <a:r>
              <a:rPr lang="en-DE">
                <a:solidFill>
                  <a:schemeClr val="bg1">
                    <a:lumMod val="75000"/>
                  </a:schemeClr>
                </a:solidFill>
              </a:rPr>
              <a:t>console.</a:t>
            </a:r>
            <a:endParaRPr lang="en-DE" dirty="0"/>
          </a:p>
          <a:p>
            <a:pPr marL="274320" lvl="1" indent="0">
              <a:buNone/>
            </a:pPr>
            <a:r>
              <a:rPr lang="en-DE" dirty="0"/>
              <a:t>c)  Add a conftest.py file to set a random seed before each run and make possible </a:t>
            </a:r>
            <a:r>
              <a:rPr lang="en-DE"/>
              <a:t>failures reproducible</a:t>
            </a:r>
            <a:endParaRPr lang="en-DE" dirty="0"/>
          </a:p>
          <a:p>
            <a:pPr marL="274320" lvl="1" indent="0">
              <a:buNone/>
            </a:pPr>
            <a:r>
              <a:rPr lang="en-GB" dirty="0"/>
              <a:t>d) C</a:t>
            </a:r>
            <a:r>
              <a:rPr lang="en-DE" dirty="0"/>
              <a:t>heck that the console output of pytest now includes the seed!</a:t>
            </a:r>
          </a:p>
          <a:p>
            <a:endParaRPr lang="en-DE" dirty="0"/>
          </a:p>
          <a:p>
            <a:pPr marL="274320" lvl="1" indent="0">
              <a:buNone/>
            </a:pP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105FB-1910-EDED-97DF-75C7CD89A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776" y="5433343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1847528" y="6047932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603576-9A3A-373D-C7D3-B2933A7D0530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59287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F4E620-F8C4-C043-A008-D66A605D3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4571608"/>
            <a:ext cx="8229600" cy="1891248"/>
          </a:xfrm>
        </p:spPr>
        <p:txBody>
          <a:bodyPr>
            <a:normAutofit/>
          </a:bodyPr>
          <a:lstStyle/>
          <a:p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=3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=4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behaviors</a:t>
            </a:r>
            <a:endParaRPr lang="de-DE" dirty="0"/>
          </a:p>
          <a:p>
            <a:r>
              <a:rPr lang="de-DE" dirty="0" err="1">
                <a:cs typeface="Courier New" panose="02070309020205020404" pitchFamily="49" charset="0"/>
              </a:rPr>
              <a:t>Periodic</a:t>
            </a:r>
            <a:r>
              <a:rPr lang="de-DE" dirty="0">
                <a:cs typeface="Courier New" panose="02070309020205020404" pitchFamily="49" charset="0"/>
              </a:rPr>
              <a:t> vs. </a:t>
            </a:r>
            <a:r>
              <a:rPr lang="de-DE" dirty="0" err="1">
                <a:cs typeface="Courier New" panose="02070309020205020404" pitchFamily="49" charset="0"/>
              </a:rPr>
              <a:t>chaotic</a:t>
            </a:r>
            <a:endParaRPr lang="de-DE" dirty="0"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9" name="Picture 8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7CAE94BB-CDA5-0D96-EDB5-D9B690000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496" y="1322783"/>
            <a:ext cx="9001000" cy="31503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CC7C5-2433-B1CB-F6BD-F55C41C83AA2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99DD8-9756-07C8-FDD1-8C626E607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604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8EADA29-EF24-B448-9A94-D3393232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t="9642" r="8659" b="5315"/>
          <a:stretch/>
        </p:blipFill>
        <p:spPr>
          <a:xfrm>
            <a:off x="1644867" y="1340768"/>
            <a:ext cx="8927659" cy="468052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1EFC6-AFB3-155C-E8CD-865B059C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6E1AA8-A5BF-D64D-9969-ECEF203AA1B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02091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DBA389-D643-8C45-81FE-F404FC79E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4962" y="1791271"/>
            <a:ext cx="4067968" cy="4248472"/>
          </a:xfrm>
        </p:spPr>
        <p:txBody>
          <a:bodyPr>
            <a:normAutofit/>
          </a:bodyPr>
          <a:lstStyle/>
          <a:p>
            <a:r>
              <a:rPr lang="de-DE" dirty="0"/>
              <a:t>Sensitive </a:t>
            </a:r>
            <a:r>
              <a:rPr lang="de-DE" dirty="0" err="1"/>
              <a:t>Dependence</a:t>
            </a:r>
            <a:r>
              <a:rPr lang="de-DE" dirty="0"/>
              <a:t> on Initial </a:t>
            </a:r>
            <a:r>
              <a:rPr lang="de-DE" dirty="0" err="1"/>
              <a:t>Conditions</a:t>
            </a:r>
            <a:r>
              <a:rPr lang="de-DE" dirty="0"/>
              <a:t> (SDIC)</a:t>
            </a:r>
          </a:p>
          <a:p>
            <a:r>
              <a:rPr lang="de-DE" dirty="0">
                <a:cs typeface="Courier New" panose="02070309020205020404" pitchFamily="49" charset="0"/>
              </a:rPr>
              <a:t>Even </a:t>
            </a:r>
            <a:r>
              <a:rPr lang="de-DE" dirty="0" err="1">
                <a:cs typeface="Courier New" panose="02070309020205020404" pitchFamily="49" charset="0"/>
              </a:rPr>
              <a:t>seeds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that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are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very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close</a:t>
            </a:r>
            <a:r>
              <a:rPr lang="de-DE" dirty="0">
                <a:cs typeface="Courier New" panose="02070309020205020404" pitchFamily="49" charset="0"/>
              </a:rPr>
              <a:t>, </a:t>
            </a:r>
            <a:r>
              <a:rPr lang="de-DE" dirty="0" err="1">
                <a:cs typeface="Courier New" panose="02070309020205020404" pitchFamily="49" charset="0"/>
              </a:rPr>
              <a:t>quickly</a:t>
            </a:r>
            <a:r>
              <a:rPr lang="de-DE" dirty="0">
                <a:cs typeface="Courier New" panose="02070309020205020404" pitchFamily="49" charset="0"/>
              </a:rPr>
              <a:t> find </a:t>
            </a:r>
            <a:r>
              <a:rPr lang="de-DE" dirty="0" err="1">
                <a:cs typeface="Courier New" panose="02070309020205020404" pitchFamily="49" charset="0"/>
              </a:rPr>
              <a:t>completely</a:t>
            </a:r>
            <a:r>
              <a:rPr lang="de-DE" dirty="0">
                <a:cs typeface="Courier New" panose="02070309020205020404" pitchFamily="49" charset="0"/>
              </a:rPr>
              <a:t> different </a:t>
            </a:r>
            <a:r>
              <a:rPr lang="de-DE" dirty="0" err="1">
                <a:cs typeface="Courier New" panose="02070309020205020404" pitchFamily="49" charset="0"/>
              </a:rPr>
              <a:t>itineraries</a:t>
            </a:r>
            <a:endParaRPr lang="de-DE" dirty="0">
              <a:cs typeface="Courier New" panose="02070309020205020404" pitchFamily="49" charset="0"/>
            </a:endParaRPr>
          </a:p>
          <a:p>
            <a:r>
              <a:rPr lang="de-DE" dirty="0">
                <a:cs typeface="Courier New" panose="02070309020205020404" pitchFamily="49" charset="0"/>
              </a:rPr>
              <a:t>Butterfly </a:t>
            </a:r>
            <a:r>
              <a:rPr lang="de-DE" dirty="0" err="1">
                <a:cs typeface="Courier New" panose="02070309020205020404" pitchFamily="49" charset="0"/>
              </a:rPr>
              <a:t>effect</a:t>
            </a:r>
            <a:endParaRPr lang="de-DE" dirty="0"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5EC068AC-3398-8F4C-AEFC-4D81FF82ED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4" b="2214"/>
          <a:stretch/>
        </p:blipFill>
        <p:spPr>
          <a:xfrm>
            <a:off x="8153400" y="3733475"/>
            <a:ext cx="3505200" cy="2988000"/>
          </a:xfrm>
          <a:prstGeom prst="rect">
            <a:avLst/>
          </a:prstGeom>
        </p:spPr>
      </p:pic>
      <p:pic>
        <p:nvPicPr>
          <p:cNvPr id="12" name="Picture 11" descr="A picture containing screenshot, text, line, diagram&#10;&#10;Description automatically generated">
            <a:extLst>
              <a:ext uri="{FF2B5EF4-FFF2-40B4-BE49-F238E27FC236}">
                <a16:creationId xmlns:a16="http://schemas.microsoft.com/office/drawing/2014/main" id="{8440937F-2072-9352-F33C-059392C17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20" y="1334046"/>
            <a:ext cx="4806280" cy="48062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D7A3-A999-661A-0B0C-3C96081C3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0E3B47-D223-6D05-5B1D-93C43485E6C8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10555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C38B2-9D8A-E945-8AD1-0A4960ED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D5751-0F68-AB46-BE28-558729DE6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432" y="1484784"/>
            <a:ext cx="10370368" cy="47525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Some r values for 3 &lt; r &lt; 4 have some interesting properties: a chaotic trajectory neither diverges nor converges.</a:t>
            </a:r>
          </a:p>
          <a:p>
            <a:pPr marL="274320" lvl="1" indent="0">
              <a:buNone/>
            </a:pP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a) Use the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plot_bifurcation</a:t>
            </a:r>
            <a:r>
              <a:rPr lang="en-GB" dirty="0">
                <a:solidFill>
                  <a:schemeClr val="tx1"/>
                </a:solidFill>
              </a:rPr>
              <a:t> function from the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plot_logfun</a:t>
            </a:r>
            <a:r>
              <a:rPr lang="en-GB" dirty="0">
                <a:solidFill>
                  <a:schemeClr val="tx1"/>
                </a:solidFill>
              </a:rPr>
              <a:t> module using your implementation of </a:t>
            </a:r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GB" dirty="0">
                <a:solidFill>
                  <a:schemeClr val="tx1"/>
                </a:solidFill>
              </a:rPr>
              <a:t> and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solidFill>
                  <a:schemeClr val="tx1"/>
                </a:solidFill>
              </a:rPr>
              <a:t> to look at the bifurcation diagram. The function generates an output image,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bifurcation_diagram.png</a:t>
            </a:r>
            <a:endParaRPr lang="en-GB" dirty="0">
              <a:solidFill>
                <a:schemeClr val="tx1"/>
              </a:solidFill>
            </a:endParaRPr>
          </a:p>
          <a:p>
            <a:pPr marL="274320" lvl="1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274320" lvl="1" indent="0">
              <a:buNone/>
            </a:pPr>
            <a:r>
              <a:rPr lang="en-GB" dirty="0">
                <a:solidFill>
                  <a:schemeClr val="tx1"/>
                </a:solidFill>
              </a:rPr>
              <a:t>b) Write a test that checks for chaotic </a:t>
            </a:r>
            <a:r>
              <a:rPr lang="en-GB" dirty="0" err="1">
                <a:solidFill>
                  <a:schemeClr val="tx1"/>
                </a:solidFill>
              </a:rPr>
              <a:t>behavior</a:t>
            </a:r>
            <a:r>
              <a:rPr lang="en-GB" dirty="0">
                <a:solidFill>
                  <a:schemeClr val="tx1"/>
                </a:solidFill>
              </a:rPr>
              <a:t> when </a:t>
            </a:r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r=3.8</a:t>
            </a:r>
            <a:r>
              <a:rPr lang="en-GB" dirty="0">
                <a:solidFill>
                  <a:schemeClr val="tx1"/>
                </a:solidFill>
              </a:rPr>
              <a:t>. Run the logistic map for 100000 iterations and verify the conditions for chaotic </a:t>
            </a:r>
            <a:r>
              <a:rPr lang="en-GB" dirty="0" err="1">
                <a:solidFill>
                  <a:schemeClr val="tx1"/>
                </a:solidFill>
              </a:rPr>
              <a:t>behavior</a:t>
            </a:r>
            <a:r>
              <a:rPr lang="en-GB" dirty="0">
                <a:solidFill>
                  <a:schemeClr val="tx1"/>
                </a:solidFill>
              </a:rPr>
              <a:t>: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pPr marL="548640" lvl="2" indent="0">
              <a:buNone/>
            </a:pPr>
            <a:r>
              <a:rPr lang="en-GB" dirty="0"/>
              <a:t>1) The function is deterministic: </a:t>
            </a:r>
            <a:r>
              <a:rPr lang="en-GB" i="1" dirty="0"/>
              <a:t>this does not need to be tested in this case</a:t>
            </a:r>
          </a:p>
          <a:p>
            <a:pPr marL="548640" lvl="2" indent="0">
              <a:buNone/>
            </a:pPr>
            <a:r>
              <a:rPr lang="en-GB" dirty="0"/>
              <a:t>2) Orbits must be bounded: check that all values are between 0 and 1</a:t>
            </a:r>
          </a:p>
          <a:p>
            <a:pPr marL="548640" lvl="2" indent="0">
              <a:buNone/>
            </a:pPr>
            <a:r>
              <a:rPr lang="en-GB" dirty="0"/>
              <a:t>3) Orbits must be aperiodic: check that the last 1000 values are all different</a:t>
            </a:r>
          </a:p>
          <a:p>
            <a:pPr marL="548640" lvl="2" indent="0">
              <a:buNone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4) Sensitive dependence on initial conditions: </a:t>
            </a:r>
            <a:r>
              <a:rPr lang="en-GB" i="1" dirty="0">
                <a:solidFill>
                  <a:schemeClr val="bg1">
                    <a:lumMod val="75000"/>
                  </a:schemeClr>
                </a:solidFill>
              </a:rPr>
              <a:t>this is the bonus exercise (in readme)</a:t>
            </a:r>
          </a:p>
          <a:p>
            <a:pPr marL="274320" lvl="1" indent="0">
              <a:buNone/>
            </a:pPr>
            <a:br>
              <a:rPr lang="en-GB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The test should check conditions 2) and 3)!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B6AE5-089C-8D47-A20C-EF24F753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FB865-37EF-674F-8049-1DE594EB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BCF3E-2EDA-1F3C-A282-83CAEBFB8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4309E6-4CEF-F0B2-ADAF-52600CCD9B6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9989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92569" y="1556792"/>
            <a:ext cx="4824536" cy="4937760"/>
          </a:xfrm>
        </p:spPr>
        <p:txBody>
          <a:bodyPr/>
          <a:lstStyle/>
          <a:p>
            <a:r>
              <a:rPr lang="en-US" dirty="0"/>
              <a:t>Immediately:  Always be confident that your results are correct, whether your approach works of not</a:t>
            </a:r>
          </a:p>
          <a:p>
            <a:r>
              <a:rPr lang="en-US" dirty="0"/>
              <a:t>In the future: </a:t>
            </a:r>
            <a:r>
              <a:rPr lang="en-US" b="1" dirty="0"/>
              <a:t>save your future-self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us during the week and we’ll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DE8F8A-0EAD-7092-B9BB-75EE2E3AC6BC}"/>
              </a:ext>
            </a:extLst>
          </p:cNvPr>
          <p:cNvSpPr txBox="1"/>
          <p:nvPr/>
        </p:nvSpPr>
        <p:spPr>
          <a:xfrm>
            <a:off x="9309259" y="1537457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7030A0"/>
                </a:solidFill>
                <a:latin typeface="Annie Use Your Telescope" panose="02000000000000000000" pitchFamily="2" charset="0"/>
              </a:rPr>
              <a:t>You, in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C6DCEE-9582-064D-C802-262D0DDD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47</a:t>
            </a:fld>
            <a:endParaRPr lang="en-US"/>
          </a:p>
        </p:txBody>
      </p:sp>
      <p:pic>
        <p:nvPicPr>
          <p:cNvPr id="3" name="Picture 2" descr="A cartoon of two men shaking hands&#10;&#10;Description automatically generated with medium confidence">
            <a:extLst>
              <a:ext uri="{FF2B5EF4-FFF2-40B4-BE49-F238E27FC236}">
                <a16:creationId xmlns:a16="http://schemas.microsoft.com/office/drawing/2014/main" id="{34DF5776-D039-4FEF-0A1F-EE80B360A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16080" y="2017807"/>
            <a:ext cx="4032448" cy="40324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E19BD0-C73E-B244-3F6D-60BEF3DAEF02}"/>
              </a:ext>
            </a:extLst>
          </p:cNvPr>
          <p:cNvSpPr txBox="1"/>
          <p:nvPr/>
        </p:nvSpPr>
        <p:spPr>
          <a:xfrm>
            <a:off x="7073870" y="1537457"/>
            <a:ext cx="142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>
                <a:solidFill>
                  <a:srgbClr val="C00000"/>
                </a:solidFill>
                <a:latin typeface="Annie Use Your Telescope" panose="02000000000000000000" pitchFamily="2" charset="0"/>
              </a:rPr>
              <a:t>You, in 2023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50A111FD-9A07-B02F-8F63-4B279181AFF4}"/>
              </a:ext>
            </a:extLst>
          </p:cNvPr>
          <p:cNvSpPr/>
          <p:nvPr/>
        </p:nvSpPr>
        <p:spPr>
          <a:xfrm>
            <a:off x="8688288" y="1591429"/>
            <a:ext cx="432048" cy="261389"/>
          </a:xfrm>
          <a:custGeom>
            <a:avLst/>
            <a:gdLst>
              <a:gd name="connsiteX0" fmla="*/ 0 w 432048"/>
              <a:gd name="connsiteY0" fmla="*/ 65347 h 261389"/>
              <a:gd name="connsiteX1" fmla="*/ 301354 w 432048"/>
              <a:gd name="connsiteY1" fmla="*/ 65347 h 261389"/>
              <a:gd name="connsiteX2" fmla="*/ 301354 w 432048"/>
              <a:gd name="connsiteY2" fmla="*/ 0 h 261389"/>
              <a:gd name="connsiteX3" fmla="*/ 432048 w 432048"/>
              <a:gd name="connsiteY3" fmla="*/ 130695 h 261389"/>
              <a:gd name="connsiteX4" fmla="*/ 301354 w 432048"/>
              <a:gd name="connsiteY4" fmla="*/ 261389 h 261389"/>
              <a:gd name="connsiteX5" fmla="*/ 301354 w 432048"/>
              <a:gd name="connsiteY5" fmla="*/ 196042 h 261389"/>
              <a:gd name="connsiteX6" fmla="*/ 0 w 432048"/>
              <a:gd name="connsiteY6" fmla="*/ 196042 h 261389"/>
              <a:gd name="connsiteX7" fmla="*/ 0 w 432048"/>
              <a:gd name="connsiteY7" fmla="*/ 65347 h 26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048" h="261389" fill="none" extrusionOk="0">
                <a:moveTo>
                  <a:pt x="0" y="65347"/>
                </a:moveTo>
                <a:cubicBezTo>
                  <a:pt x="141751" y="45563"/>
                  <a:pt x="175096" y="83749"/>
                  <a:pt x="301354" y="65347"/>
                </a:cubicBezTo>
                <a:cubicBezTo>
                  <a:pt x="296525" y="49510"/>
                  <a:pt x="307253" y="22854"/>
                  <a:pt x="301354" y="0"/>
                </a:cubicBezTo>
                <a:cubicBezTo>
                  <a:pt x="355029" y="35860"/>
                  <a:pt x="363205" y="90654"/>
                  <a:pt x="432048" y="130695"/>
                </a:cubicBezTo>
                <a:cubicBezTo>
                  <a:pt x="393368" y="197649"/>
                  <a:pt x="328266" y="215994"/>
                  <a:pt x="301354" y="261389"/>
                </a:cubicBezTo>
                <a:cubicBezTo>
                  <a:pt x="300137" y="247996"/>
                  <a:pt x="303803" y="223311"/>
                  <a:pt x="301354" y="196042"/>
                </a:cubicBezTo>
                <a:cubicBezTo>
                  <a:pt x="194250" y="201744"/>
                  <a:pt x="82176" y="161119"/>
                  <a:pt x="0" y="196042"/>
                </a:cubicBezTo>
                <a:cubicBezTo>
                  <a:pt x="-9366" y="152057"/>
                  <a:pt x="3719" y="95822"/>
                  <a:pt x="0" y="65347"/>
                </a:cubicBezTo>
                <a:close/>
              </a:path>
              <a:path w="432048" h="261389" stroke="0" extrusionOk="0">
                <a:moveTo>
                  <a:pt x="0" y="65347"/>
                </a:moveTo>
                <a:cubicBezTo>
                  <a:pt x="99149" y="33752"/>
                  <a:pt x="207809" y="100604"/>
                  <a:pt x="301354" y="65347"/>
                </a:cubicBezTo>
                <a:cubicBezTo>
                  <a:pt x="293827" y="34991"/>
                  <a:pt x="305101" y="25336"/>
                  <a:pt x="301354" y="0"/>
                </a:cubicBezTo>
                <a:cubicBezTo>
                  <a:pt x="349905" y="45726"/>
                  <a:pt x="383542" y="109907"/>
                  <a:pt x="432048" y="130695"/>
                </a:cubicBezTo>
                <a:cubicBezTo>
                  <a:pt x="370653" y="193379"/>
                  <a:pt x="323698" y="217143"/>
                  <a:pt x="301354" y="261389"/>
                </a:cubicBezTo>
                <a:cubicBezTo>
                  <a:pt x="294443" y="234575"/>
                  <a:pt x="308303" y="228033"/>
                  <a:pt x="301354" y="196042"/>
                </a:cubicBezTo>
                <a:cubicBezTo>
                  <a:pt x="194935" y="205357"/>
                  <a:pt x="80427" y="161482"/>
                  <a:pt x="0" y="196042"/>
                </a:cubicBezTo>
                <a:cubicBezTo>
                  <a:pt x="-15133" y="134519"/>
                  <a:pt x="2838" y="102770"/>
                  <a:pt x="0" y="6534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80474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81200" y="2705100"/>
            <a:ext cx="8229600" cy="990600"/>
          </a:xfrm>
        </p:spPr>
        <p:txBody>
          <a:bodyPr anchor="ctr">
            <a:normAutofit/>
          </a:bodyPr>
          <a:lstStyle/>
          <a:p>
            <a:pPr algn="ctr"/>
            <a:r>
              <a:rPr lang="en-GB" sz="5400" dirty="0"/>
              <a:t>Thank you!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49AF1C-7E48-1467-2658-09B13D8A6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48</a:t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005F3-7787-7AEC-B27E-F975CA5F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49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79237AD-54E0-2C66-EE30-CA3BCDC34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004931-6703-32A5-9410-A16B4A9F0A03}"/>
              </a:ext>
            </a:extLst>
          </p:cNvPr>
          <p:cNvSpPr/>
          <p:nvPr/>
        </p:nvSpPr>
        <p:spPr>
          <a:xfrm>
            <a:off x="8783742" y="4221088"/>
            <a:ext cx="195808" cy="1958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C242A0-9D72-376C-B2DB-DC03423EC9CF}"/>
              </a:ext>
            </a:extLst>
          </p:cNvPr>
          <p:cNvSpPr txBox="1"/>
          <p:nvPr/>
        </p:nvSpPr>
        <p:spPr>
          <a:xfrm>
            <a:off x="8458509" y="3506080"/>
            <a:ext cx="85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fixed point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2585" y="6338298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9" name="Picture 18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3DA6A9F9-D953-79C1-0540-51001A932A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5E79406-2E54-5E3D-B665-C38F1685AB22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C92A471B-736D-B463-0AC1-2732023AE0B9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5A72743-1850-3D14-9A76-F200EA98945E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F383D2-CCB0-DF20-9C0D-B8954F2D8ED1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D59758-404A-BFF7-486C-21F823C8F2DD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7A69120-A1D5-09B9-CBA2-BDAC22D4C3E2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47AA628-1541-0D39-3772-D18C4540A2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DA242E2-06E4-2900-2144-0A59D3A499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525640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(xfail)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Aside from parametrize, there are some other built in markers</a:t>
            </a:r>
          </a:p>
          <a:p>
            <a:r>
              <a:rPr lang="en-GB" dirty="0"/>
              <a:t>Sometimes you have a test that fails, but for good reason or you just want to deal with it later… </a:t>
            </a:r>
          </a:p>
          <a:p>
            <a:r>
              <a:rPr lang="en-GB" dirty="0"/>
              <a:t>Expected failure (</a:t>
            </a:r>
            <a:r>
              <a:rPr lang="en-GB" dirty="0" err="1"/>
              <a:t>xfail</a:t>
            </a:r>
            <a:r>
              <a:rPr lang="en-GB" dirty="0"/>
              <a:t>)</a:t>
            </a:r>
          </a:p>
          <a:p>
            <a:r>
              <a:rPr lang="en-GB" dirty="0"/>
              <a:t>Outputs an “x” (or “X”) in place of the “.”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C5407-2649-20B9-C992-6130E6C8E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4087016" y="4365104"/>
            <a:ext cx="417646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2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pytest.mark.xfail</a:t>
            </a:r>
            <a:endParaRPr lang="en-GB" sz="22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2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2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537AC3-B3AF-7F8E-2D07-161B7280ECA5}"/>
              </a:ext>
            </a:extLst>
          </p:cNvPr>
          <p:cNvSpPr txBox="1"/>
          <p:nvPr/>
        </p:nvSpPr>
        <p:spPr>
          <a:xfrm>
            <a:off x="8732463" y="3369208"/>
            <a:ext cx="2394414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Have a chapter with “other useful pytest tools”? with these and tempfile</a:t>
            </a:r>
          </a:p>
        </p:txBody>
      </p:sp>
    </p:spTree>
    <p:extLst>
      <p:ext uri="{BB962C8B-B14F-4D97-AF65-F5344CB8AC3E}">
        <p14:creationId xmlns:p14="http://schemas.microsoft.com/office/powerpoint/2010/main" val="22995596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(skip)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is also possible to skip tests</a:t>
            </a:r>
          </a:p>
          <a:p>
            <a:r>
              <a:rPr lang="en-GB" dirty="0"/>
              <a:t>Useful when the feature doesn’t exist yet or the test is very slow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34BDA-7FA0-23F9-0CF1-79F705F68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2207568" y="3001145"/>
            <a:ext cx="74888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pytest.mark.skip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000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reason=“functionality not yet implemented”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5407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70779E2-5350-864A-850F-9F70861EFBFC}"/>
              </a:ext>
            </a:extLst>
          </p:cNvPr>
          <p:cNvSpPr/>
          <p:nvPr/>
        </p:nvSpPr>
        <p:spPr>
          <a:xfrm>
            <a:off x="2351584" y="5079584"/>
            <a:ext cx="6408712" cy="11323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with custom 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If you have lots of tests, you can categorize them with your own markers </a:t>
            </a:r>
          </a:p>
          <a:p>
            <a:pPr lvl="1"/>
            <a:r>
              <a:rPr lang="en-GB" sz="2000" dirty="0"/>
              <a:t>although for custom mark names you need to register the marks “</a:t>
            </a:r>
            <a:r>
              <a:rPr lang="en-GB" sz="2000" dirty="0" err="1"/>
              <a:t>pytest.ini</a:t>
            </a:r>
            <a:r>
              <a:rPr lang="en-GB" sz="2000" dirty="0"/>
              <a:t>” </a:t>
            </a:r>
          </a:p>
          <a:p>
            <a:pPr lvl="1"/>
            <a:r>
              <a:rPr lang="en-GB" sz="2000" dirty="0">
                <a:hlinkClick r:id="rId2"/>
              </a:rPr>
              <a:t>https://docs.pytest.org/en/7.1.x/example/markers.html#registering-markers</a:t>
            </a:r>
            <a:r>
              <a:rPr lang="en-GB" sz="2000" dirty="0"/>
              <a:t> </a:t>
            </a:r>
          </a:p>
          <a:p>
            <a:r>
              <a:rPr lang="en-GB" sz="2400" dirty="0"/>
              <a:t>Example: </a:t>
            </a:r>
          </a:p>
          <a:p>
            <a:pPr lvl="1"/>
            <a:r>
              <a:rPr lang="en-GB" sz="2000" dirty="0"/>
              <a:t>Smoke tests check for really basic failure: run these frequently</a:t>
            </a:r>
          </a:p>
          <a:p>
            <a:pPr lvl="1"/>
            <a:r>
              <a:rPr lang="en-GB" sz="2000" dirty="0"/>
              <a:t>O</a:t>
            </a:r>
            <a:r>
              <a:rPr lang="en-DE" sz="2000" dirty="0"/>
              <a:t>ther tests may be many or too slow to run every time and test for more edge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98E13E-B5C9-08B7-08D1-B199EAB3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2233064" y="3853497"/>
            <a:ext cx="78843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pytest.mark.smoke</a:t>
            </a:r>
            <a:endParaRPr lang="en-GB" sz="20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test_something_basic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2F30D-0D6B-4C4C-B6B7-2E9C84733A93}"/>
              </a:ext>
            </a:extLst>
          </p:cNvPr>
          <p:cNvSpPr txBox="1"/>
          <p:nvPr/>
        </p:nvSpPr>
        <p:spPr>
          <a:xfrm>
            <a:off x="2351585" y="5254933"/>
            <a:ext cx="6083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smoke</a:t>
            </a:r>
          </a:p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”smoke and not slow”</a:t>
            </a:r>
          </a:p>
        </p:txBody>
      </p:sp>
    </p:spTree>
    <p:extLst>
      <p:ext uri="{BB962C8B-B14F-4D97-AF65-F5344CB8AC3E}">
        <p14:creationId xmlns:p14="http://schemas.microsoft.com/office/powerpoint/2010/main" val="31975649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4507430-DA74-75A8-5809-ACE7BD0D60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9B30C8B-B7EA-E43D-12A0-28FE49F4C559}"/>
              </a:ext>
            </a:extLst>
          </p:cNvPr>
          <p:cNvSpPr txBox="1">
            <a:spLocks/>
          </p:cNvSpPr>
          <p:nvPr/>
        </p:nvSpPr>
        <p:spPr>
          <a:xfrm>
            <a:off x="263352" y="260648"/>
            <a:ext cx="10081120" cy="170236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Testing scientific code</a:t>
            </a:r>
            <a:b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Because you’re worth it</a:t>
            </a:r>
            <a:endParaRPr lang="en-GB" sz="4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B3065C6-8368-ADA9-51D1-56948C3C7FCC}"/>
              </a:ext>
            </a:extLst>
          </p:cNvPr>
          <p:cNvSpPr txBox="1">
            <a:spLocks/>
          </p:cNvSpPr>
          <p:nvPr/>
        </p:nvSpPr>
        <p:spPr>
          <a:xfrm>
            <a:off x="263352" y="6014637"/>
            <a:ext cx="5921896" cy="54828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Lisa </a:t>
            </a:r>
            <a:r>
              <a:rPr lang="en-GB" sz="3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Schwetlick</a:t>
            </a:r>
            <a:r>
              <a:rPr lang="en-GB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and Pietro Berkes</a:t>
            </a:r>
          </a:p>
        </p:txBody>
      </p:sp>
    </p:spTree>
    <p:extLst>
      <p:ext uri="{BB962C8B-B14F-4D97-AF65-F5344CB8AC3E}">
        <p14:creationId xmlns:p14="http://schemas.microsoft.com/office/powerpoint/2010/main" val="29063332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9A8000F5-AF38-5763-C141-F8BDA1D34C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49" b="23701"/>
          <a:stretch/>
        </p:blipFill>
        <p:spPr bwMode="auto">
          <a:xfrm>
            <a:off x="18652" y="1"/>
            <a:ext cx="12191980" cy="6857999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1524000" y="2880032"/>
            <a:ext cx="9144000" cy="109793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CH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7974B5-CC32-9E7A-5235-FB95C4B1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362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23CCD5C7-87E7-B4FD-8B30-6E8F0145D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360099" y="1218757"/>
            <a:ext cx="4941168" cy="494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C6DCEE-9582-064D-C802-262D0DDD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7EAF96-2E20-D2E1-74AF-8796A6309CE5}"/>
              </a:ext>
            </a:extLst>
          </p:cNvPr>
          <p:cNvSpPr txBox="1"/>
          <p:nvPr/>
        </p:nvSpPr>
        <p:spPr>
          <a:xfrm>
            <a:off x="6942220" y="1702448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C00000"/>
                </a:solidFill>
                <a:latin typeface="Annie Use Your Telescope" panose="02000000000000000000" pitchFamily="2" charset="0"/>
              </a:rPr>
              <a:t>You, in 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DE8F8A-0EAD-7092-B9BB-75EE2E3AC6BC}"/>
              </a:ext>
            </a:extLst>
          </p:cNvPr>
          <p:cNvSpPr txBox="1"/>
          <p:nvPr/>
        </p:nvSpPr>
        <p:spPr>
          <a:xfrm>
            <a:off x="9350310" y="1687220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7030A0"/>
                </a:solidFill>
                <a:latin typeface="Annie Use Your Telescope" panose="02000000000000000000" pitchFamily="2" charset="0"/>
              </a:rPr>
              <a:t>You, in 2024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713CAC7E-626E-4174-BD00-791535078FA8}"/>
              </a:ext>
            </a:extLst>
          </p:cNvPr>
          <p:cNvSpPr/>
          <p:nvPr/>
        </p:nvSpPr>
        <p:spPr>
          <a:xfrm>
            <a:off x="8610600" y="1756418"/>
            <a:ext cx="432048" cy="261389"/>
          </a:xfrm>
          <a:custGeom>
            <a:avLst/>
            <a:gdLst>
              <a:gd name="connsiteX0" fmla="*/ 0 w 432048"/>
              <a:gd name="connsiteY0" fmla="*/ 65347 h 261389"/>
              <a:gd name="connsiteX1" fmla="*/ 301354 w 432048"/>
              <a:gd name="connsiteY1" fmla="*/ 65347 h 261389"/>
              <a:gd name="connsiteX2" fmla="*/ 301354 w 432048"/>
              <a:gd name="connsiteY2" fmla="*/ 0 h 261389"/>
              <a:gd name="connsiteX3" fmla="*/ 432048 w 432048"/>
              <a:gd name="connsiteY3" fmla="*/ 130695 h 261389"/>
              <a:gd name="connsiteX4" fmla="*/ 301354 w 432048"/>
              <a:gd name="connsiteY4" fmla="*/ 261389 h 261389"/>
              <a:gd name="connsiteX5" fmla="*/ 301354 w 432048"/>
              <a:gd name="connsiteY5" fmla="*/ 196042 h 261389"/>
              <a:gd name="connsiteX6" fmla="*/ 0 w 432048"/>
              <a:gd name="connsiteY6" fmla="*/ 196042 h 261389"/>
              <a:gd name="connsiteX7" fmla="*/ 0 w 432048"/>
              <a:gd name="connsiteY7" fmla="*/ 65347 h 26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048" h="261389" fill="none" extrusionOk="0">
                <a:moveTo>
                  <a:pt x="0" y="65347"/>
                </a:moveTo>
                <a:cubicBezTo>
                  <a:pt x="141751" y="45563"/>
                  <a:pt x="175096" y="83749"/>
                  <a:pt x="301354" y="65347"/>
                </a:cubicBezTo>
                <a:cubicBezTo>
                  <a:pt x="296525" y="49510"/>
                  <a:pt x="307253" y="22854"/>
                  <a:pt x="301354" y="0"/>
                </a:cubicBezTo>
                <a:cubicBezTo>
                  <a:pt x="355029" y="35860"/>
                  <a:pt x="363205" y="90654"/>
                  <a:pt x="432048" y="130695"/>
                </a:cubicBezTo>
                <a:cubicBezTo>
                  <a:pt x="393368" y="197649"/>
                  <a:pt x="328266" y="215994"/>
                  <a:pt x="301354" y="261389"/>
                </a:cubicBezTo>
                <a:cubicBezTo>
                  <a:pt x="300137" y="247996"/>
                  <a:pt x="303803" y="223311"/>
                  <a:pt x="301354" y="196042"/>
                </a:cubicBezTo>
                <a:cubicBezTo>
                  <a:pt x="194250" y="201744"/>
                  <a:pt x="82176" y="161119"/>
                  <a:pt x="0" y="196042"/>
                </a:cubicBezTo>
                <a:cubicBezTo>
                  <a:pt x="-9366" y="152057"/>
                  <a:pt x="3719" y="95822"/>
                  <a:pt x="0" y="65347"/>
                </a:cubicBezTo>
                <a:close/>
              </a:path>
              <a:path w="432048" h="261389" stroke="0" extrusionOk="0">
                <a:moveTo>
                  <a:pt x="0" y="65347"/>
                </a:moveTo>
                <a:cubicBezTo>
                  <a:pt x="99149" y="33752"/>
                  <a:pt x="207809" y="100604"/>
                  <a:pt x="301354" y="65347"/>
                </a:cubicBezTo>
                <a:cubicBezTo>
                  <a:pt x="293827" y="34991"/>
                  <a:pt x="305101" y="25336"/>
                  <a:pt x="301354" y="0"/>
                </a:cubicBezTo>
                <a:cubicBezTo>
                  <a:pt x="349905" y="45726"/>
                  <a:pt x="383542" y="109907"/>
                  <a:pt x="432048" y="130695"/>
                </a:cubicBezTo>
                <a:cubicBezTo>
                  <a:pt x="370653" y="193379"/>
                  <a:pt x="323698" y="217143"/>
                  <a:pt x="301354" y="261389"/>
                </a:cubicBezTo>
                <a:cubicBezTo>
                  <a:pt x="294443" y="234575"/>
                  <a:pt x="308303" y="228033"/>
                  <a:pt x="301354" y="196042"/>
                </a:cubicBezTo>
                <a:cubicBezTo>
                  <a:pt x="194935" y="205357"/>
                  <a:pt x="80427" y="161482"/>
                  <a:pt x="0" y="196042"/>
                </a:cubicBezTo>
                <a:cubicBezTo>
                  <a:pt x="-15133" y="134519"/>
                  <a:pt x="2838" y="102770"/>
                  <a:pt x="0" y="65347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4" name="Picture 4" descr="Image">
            <a:extLst>
              <a:ext uri="{FF2B5EF4-FFF2-40B4-BE49-F238E27FC236}">
                <a16:creationId xmlns:a16="http://schemas.microsoft.com/office/drawing/2014/main" id="{95D0F04D-B4CF-2B1E-FD2B-3A78B7D5B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24" y="417076"/>
            <a:ext cx="3092853" cy="309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Image">
            <a:extLst>
              <a:ext uri="{FF2B5EF4-FFF2-40B4-BE49-F238E27FC236}">
                <a16:creationId xmlns:a16="http://schemas.microsoft.com/office/drawing/2014/main" id="{56FA6CB1-BB5B-DFE8-4F3D-17E755CA7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420888"/>
            <a:ext cx="3284073" cy="3284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69098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eigenvector decomposition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19200"/>
            <a:ext cx="8363272" cy="513715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Consider the function 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values, vectors = </a:t>
            </a:r>
            <a:r>
              <a:rPr lang="en-GB" sz="2000" b="1" dirty="0" err="1">
                <a:latin typeface="Courier New" pitchFamily="49" charset="0"/>
                <a:cs typeface="Courier New" pitchFamily="49" charset="0"/>
              </a:rPr>
              <a:t>eigen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(matrix)</a:t>
            </a:r>
          </a:p>
          <a:p>
            <a:r>
              <a:rPr lang="en-GB" dirty="0"/>
              <a:t>Test with simple but general cases:</a:t>
            </a:r>
          </a:p>
          <a:p>
            <a:pPr lvl="1"/>
            <a:r>
              <a:rPr lang="en-GB" dirty="0"/>
              <a:t>use full matrices for which you know the exact solution</a:t>
            </a:r>
            <a:br>
              <a:rPr lang="en-GB" dirty="0"/>
            </a:br>
            <a:r>
              <a:rPr lang="en-GB" dirty="0"/>
              <a:t>(from a table or computed by hand)</a:t>
            </a:r>
          </a:p>
          <a:p>
            <a:r>
              <a:rPr lang="en-GB" dirty="0"/>
              <a:t>Test general routine with specific ones:</a:t>
            </a:r>
          </a:p>
          <a:p>
            <a:pPr lvl="1"/>
            <a:r>
              <a:rPr lang="en-GB" dirty="0"/>
              <a:t>use the analytical solution for 2x2 matrices</a:t>
            </a:r>
          </a:p>
          <a:p>
            <a:r>
              <a:rPr lang="en-GB" dirty="0"/>
              <a:t>Generate data from the model:</a:t>
            </a:r>
          </a:p>
          <a:p>
            <a:pPr lvl="1"/>
            <a:r>
              <a:rPr lang="en-GB" dirty="0"/>
              <a:t>generate random eigenvalues, random eigenvector; construct the matrix; then check that the function returns the correct eigenvalues and -vectors</a:t>
            </a:r>
          </a:p>
          <a:p>
            <a:r>
              <a:rPr lang="en-GB" dirty="0"/>
              <a:t>Test with boundary cases:</a:t>
            </a:r>
          </a:p>
          <a:p>
            <a:pPr lvl="1"/>
            <a:r>
              <a:rPr lang="en-GB" dirty="0"/>
              <a:t>test with diagonal matrix: is the algorithm stable?</a:t>
            </a:r>
          </a:p>
          <a:p>
            <a:pPr lvl="1"/>
            <a:r>
              <a:rPr lang="en-GB" dirty="0"/>
              <a:t>test with a singular matrix: is the algorithm robust? Does it raise appropriate error when it fails?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89C6F-CE3B-D5F8-B7F8-5F1FBB91A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97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/>
              <a:t>a) Write a randomized test that checks that, for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/>
              <a:t>, any random starting points converge to the attractor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/>
              <a:t>.</a:t>
            </a: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90790-D7EF-131A-F354-FC15B852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AB3251-A879-96B7-9EE6-5C83DC24A9FE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156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2"/>
            <a:ext cx="9372600" cy="1303337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/>
              <a:t> : initial population size</a:t>
            </a:r>
          </a:p>
          <a:p>
            <a:r>
              <a:rPr lang="en-US" dirty="0"/>
              <a:t>Iterated function: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11" name="Picture 10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877EADEF-8685-2644-9F1E-6EA1BE9737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06" y="2861039"/>
            <a:ext cx="3624194" cy="3140968"/>
          </a:xfrm>
          <a:prstGeom prst="rect">
            <a:avLst/>
          </a:prstGeom>
        </p:spPr>
      </p:pic>
      <p:pic>
        <p:nvPicPr>
          <p:cNvPr id="16" name="Picture 15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37D1FA22-A2CE-3169-7ABD-C47A3B6B5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480" y="2539926"/>
            <a:ext cx="3816424" cy="3816424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9B589D-950E-5BEF-49EE-BBC4421D7503}"/>
              </a:ext>
            </a:extLst>
          </p:cNvPr>
          <p:cNvSpPr txBox="1"/>
          <p:nvPr/>
        </p:nvSpPr>
        <p:spPr>
          <a:xfrm>
            <a:off x="5504714" y="3571064"/>
            <a:ext cx="1182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converges</a:t>
            </a:r>
          </a:p>
          <a:p>
            <a:pPr algn="ctr"/>
            <a:r>
              <a:rPr lang="en-CH" dirty="0"/>
              <a:t>to fixed point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150851-CF1C-DD3D-6623-17B091B761BA}"/>
              </a:ext>
            </a:extLst>
          </p:cNvPr>
          <p:cNvCxnSpPr>
            <a:cxnSpLocks/>
          </p:cNvCxnSpPr>
          <p:nvPr/>
        </p:nvCxnSpPr>
        <p:spPr>
          <a:xfrm flipH="1">
            <a:off x="5182105" y="4074579"/>
            <a:ext cx="409839" cy="2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61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A385C-57F5-080C-4FAA-BCB410C3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D54F2A-E86C-FB7E-F27E-F1A82ABFFE2A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611F94-433F-DEA1-55CC-29D537117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163" y="2692781"/>
            <a:ext cx="3337670" cy="33931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004A2D-D345-7665-0A89-AB0B70AC04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038" y="2692782"/>
            <a:ext cx="3241144" cy="33931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7AF072E-4307-0F8A-15E6-51FC2501DB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1387" y="2692782"/>
            <a:ext cx="3399189" cy="3420000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D950B68-8A91-8F32-29E6-11FED3AFD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2"/>
            <a:ext cx="10442376" cy="1303337"/>
          </a:xfrm>
        </p:spPr>
        <p:txBody>
          <a:bodyPr>
            <a:normAutofit/>
          </a:bodyPr>
          <a:lstStyle/>
          <a:p>
            <a:r>
              <a:rPr lang="en-US" dirty="0"/>
              <a:t>The reproduction rate, r, leads to a variety of population dynamics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3B643C-B1F0-6CB7-E5F9-AE72FBFBB113}"/>
              </a:ext>
            </a:extLst>
          </p:cNvPr>
          <p:cNvSpPr txBox="1"/>
          <p:nvPr/>
        </p:nvSpPr>
        <p:spPr>
          <a:xfrm>
            <a:off x="1703512" y="1916832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Convergence </a:t>
            </a:r>
            <a:br>
              <a:rPr lang="en-CH" sz="2000" dirty="0"/>
            </a:br>
            <a:r>
              <a:rPr lang="en-CH" sz="2000" dirty="0"/>
              <a:t>to fix point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C03CDC-A205-EC88-B6DC-186694191D3C}"/>
              </a:ext>
            </a:extLst>
          </p:cNvPr>
          <p:cNvSpPr txBox="1"/>
          <p:nvPr/>
        </p:nvSpPr>
        <p:spPr>
          <a:xfrm>
            <a:off x="5267908" y="1924553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Convergence </a:t>
            </a:r>
            <a:br>
              <a:rPr lang="en-CH" sz="2000" dirty="0"/>
            </a:br>
            <a:r>
              <a:rPr lang="en-CH" sz="2000" dirty="0"/>
              <a:t>to oscillations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B61CB5-7677-EA2D-0A2C-BF25EDCF899E}"/>
              </a:ext>
            </a:extLst>
          </p:cNvPr>
          <p:cNvSpPr txBox="1"/>
          <p:nvPr/>
        </p:nvSpPr>
        <p:spPr>
          <a:xfrm>
            <a:off x="8832304" y="1970833"/>
            <a:ext cx="19484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Chaos</a:t>
            </a:r>
          </a:p>
        </p:txBody>
      </p:sp>
    </p:spTree>
    <p:extLst>
      <p:ext uri="{BB962C8B-B14F-4D97-AF65-F5344CB8AC3E}">
        <p14:creationId xmlns:p14="http://schemas.microsoft.com/office/powerpoint/2010/main" val="63476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pattern, colorfulness, yellow, art&#10;&#10;Description automatically generated">
            <a:extLst>
              <a:ext uri="{FF2B5EF4-FFF2-40B4-BE49-F238E27FC236}">
                <a16:creationId xmlns:a16="http://schemas.microsoft.com/office/drawing/2014/main" id="{08982044-ECAE-B07E-B258-2345477C02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74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June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95844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Tests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ED024E-D2EB-5A00-FFC3-698FD8C69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63200</TotalTime>
  <Words>4666</Words>
  <Application>Microsoft Macintosh PowerPoint</Application>
  <PresentationFormat>Widescreen</PresentationFormat>
  <Paragraphs>584</Paragraphs>
  <Slides>57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9" baseType="lpstr">
      <vt:lpstr>Annie Use Your Telescope</vt:lpstr>
      <vt:lpstr>Arial</vt:lpstr>
      <vt:lpstr>Calibri</vt:lpstr>
      <vt:lpstr>Calibri Light</vt:lpstr>
      <vt:lpstr>Cambria Math</vt:lpstr>
      <vt:lpstr>Consolas</vt:lpstr>
      <vt:lpstr>Courier New</vt:lpstr>
      <vt:lpstr>Gill Sans MT</vt:lpstr>
      <vt:lpstr>JetBrains Mono</vt:lpstr>
      <vt:lpstr>Menlo</vt:lpstr>
      <vt:lpstr>Wingdings 3</vt:lpstr>
      <vt:lpstr>Office Theme</vt:lpstr>
      <vt:lpstr>PowerPoint Presentation</vt:lpstr>
      <vt:lpstr>PowerPoint Presentation</vt:lpstr>
      <vt:lpstr>Excursion: Logistic Map</vt:lpstr>
      <vt:lpstr>Excursion: Logistic Map</vt:lpstr>
      <vt:lpstr>Excursion: Logistic Map</vt:lpstr>
      <vt:lpstr>Excursion: Logistic Map</vt:lpstr>
      <vt:lpstr>Excursion: Logistic Map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testing pattern</vt:lpstr>
      <vt:lpstr>Hands-on!</vt:lpstr>
      <vt:lpstr>Hands-on!</vt:lpstr>
      <vt:lpstr>The for-loop pattern can be improved</vt:lpstr>
      <vt:lpstr>Simple example</vt:lpstr>
      <vt:lpstr>Simple example, with the parametrize decorator</vt:lpstr>
      <vt:lpstr>Simple example, with the parametrize decorator</vt:lpstr>
      <vt:lpstr>Example with multiple values</vt:lpstr>
      <vt:lpstr>Same example, with the parametrize decorator</vt:lpstr>
      <vt:lpstr>Same example, with the parametrize decorator</vt:lpstr>
      <vt:lpstr>Hands-on!</vt:lpstr>
      <vt:lpstr>Hands-on! Simulate a population over time</vt:lpstr>
      <vt:lpstr>PowerPoint Presentation</vt:lpstr>
      <vt:lpstr>Strategies for testing learning algorithms</vt:lpstr>
      <vt:lpstr>Learning algorithms fit the parameters of a model to observed data</vt:lpstr>
      <vt:lpstr>Generate synthetic data from the model to test the learning algorithm by recovering the parameters</vt:lpstr>
      <vt:lpstr>PowerPoint Presentation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Hands-on! Recover the population growth, r</vt:lpstr>
      <vt:lpstr>Hands-on!</vt:lpstr>
      <vt:lpstr>Randomness in Testing</vt:lpstr>
      <vt:lpstr>Random Seeds and Reproducibility</vt:lpstr>
      <vt:lpstr>Hands On!</vt:lpstr>
      <vt:lpstr>A Pytest Solution</vt:lpstr>
      <vt:lpstr>Pytest</vt:lpstr>
      <vt:lpstr>Fixtures (minimal solution)</vt:lpstr>
      <vt:lpstr>Hands On!</vt:lpstr>
      <vt:lpstr>Fixtures (real solution)</vt:lpstr>
      <vt:lpstr>Hands On!</vt:lpstr>
      <vt:lpstr>Excursion: Logistic Equation</vt:lpstr>
      <vt:lpstr>Excursion: Logistic Equation</vt:lpstr>
      <vt:lpstr>Excursion: Logistic Equation</vt:lpstr>
      <vt:lpstr>Hands on!</vt:lpstr>
      <vt:lpstr>Testing is good for your self-esteem</vt:lpstr>
      <vt:lpstr>Thank you!</vt:lpstr>
      <vt:lpstr>PowerPoint Presentation</vt:lpstr>
      <vt:lpstr>Marking tests (xfail)</vt:lpstr>
      <vt:lpstr>Marking tests (skip)</vt:lpstr>
      <vt:lpstr>Marking tests with custom markers</vt:lpstr>
      <vt:lpstr>PowerPoint Presentation</vt:lpstr>
      <vt:lpstr>PowerPoint Presentation</vt:lpstr>
      <vt:lpstr>PowerPoint Presentation</vt:lpstr>
      <vt:lpstr>Example: eigenvector decomposition</vt:lpstr>
      <vt:lpstr>Hands On!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1238</cp:revision>
  <cp:lastPrinted>2018-09-04T04:56:03Z</cp:lastPrinted>
  <dcterms:created xsi:type="dcterms:W3CDTF">2010-10-01T16:09:12Z</dcterms:created>
  <dcterms:modified xsi:type="dcterms:W3CDTF">2023-08-13T18:20:14Z</dcterms:modified>
</cp:coreProperties>
</file>